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2" saveSubsetFonts="1" autoCompressPictures="0">
  <p:sldMasterIdLst>
    <p:sldMasterId id="2147483648" r:id="rId4"/>
  </p:sldMasterIdLst>
  <p:notesMasterIdLst>
    <p:notesMasterId r:id="rId15"/>
  </p:notesMasterIdLst>
  <p:sldIdLst>
    <p:sldId id="257" r:id="rId5"/>
    <p:sldId id="258" r:id="rId6"/>
    <p:sldId id="263" r:id="rId7"/>
    <p:sldId id="265" r:id="rId8"/>
    <p:sldId id="266" r:id="rId9"/>
    <p:sldId id="267" r:id="rId10"/>
    <p:sldId id="268" r:id="rId11"/>
    <p:sldId id="269" r:id="rId12"/>
    <p:sldId id="271" r:id="rId13"/>
    <p:sldId id="272" r:id="rId14"/>
  </p:sldIdLst>
  <p:sldSz cx="12192000" cy="6858000"/>
  <p:notesSz cx="6858000" cy="9144000"/>
  <p:defaultTextStyle>
    <a:defPPr>
      <a:defRPr lang="en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5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604"/>
    <p:restoredTop sz="94708"/>
  </p:normalViewPr>
  <p:slideViewPr>
    <p:cSldViewPr snapToGrid="0">
      <p:cViewPr varScale="1">
        <p:scale>
          <a:sx n="83" d="100"/>
          <a:sy n="83" d="100"/>
        </p:scale>
        <p:origin x="979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SK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196D4C-8EBA-3F4D-BF37-EB94359A605B}" type="datetimeFigureOut">
              <a:rPr lang="en-SK" smtClean="0"/>
              <a:t>10/25/2023</a:t>
            </a:fld>
            <a:endParaRPr lang="en-SK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SK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722DFB-8F01-8F41-9CBA-B1916D5D197F}" type="slidenum">
              <a:rPr lang="en-SK" smtClean="0"/>
              <a:t>‹#›</a:t>
            </a:fld>
            <a:endParaRPr lang="en-SK"/>
          </a:p>
        </p:txBody>
      </p:sp>
    </p:spTree>
    <p:extLst>
      <p:ext uri="{BB962C8B-B14F-4D97-AF65-F5344CB8AC3E}">
        <p14:creationId xmlns:p14="http://schemas.microsoft.com/office/powerpoint/2010/main" val="30227734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722DFB-8F01-8F41-9CBA-B1916D5D197F}" type="slidenum">
              <a:rPr lang="en-SK" smtClean="0"/>
              <a:t>3</a:t>
            </a:fld>
            <a:endParaRPr lang="en-SK"/>
          </a:p>
        </p:txBody>
      </p:sp>
    </p:spTree>
    <p:extLst>
      <p:ext uri="{BB962C8B-B14F-4D97-AF65-F5344CB8AC3E}">
        <p14:creationId xmlns:p14="http://schemas.microsoft.com/office/powerpoint/2010/main" val="13516628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722DFB-8F01-8F41-9CBA-B1916D5D197F}" type="slidenum">
              <a:rPr lang="en-SK" smtClean="0"/>
              <a:t>5</a:t>
            </a:fld>
            <a:endParaRPr lang="en-SK"/>
          </a:p>
        </p:txBody>
      </p:sp>
    </p:spTree>
    <p:extLst>
      <p:ext uri="{BB962C8B-B14F-4D97-AF65-F5344CB8AC3E}">
        <p14:creationId xmlns:p14="http://schemas.microsoft.com/office/powerpoint/2010/main" val="40548261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722DFB-8F01-8F41-9CBA-B1916D5D197F}" type="slidenum">
              <a:rPr lang="en-SK" smtClean="0"/>
              <a:t>7</a:t>
            </a:fld>
            <a:endParaRPr lang="en-SK"/>
          </a:p>
        </p:txBody>
      </p:sp>
    </p:spTree>
    <p:extLst>
      <p:ext uri="{BB962C8B-B14F-4D97-AF65-F5344CB8AC3E}">
        <p14:creationId xmlns:p14="http://schemas.microsoft.com/office/powerpoint/2010/main" val="14323406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7D697B-FD88-FF42-85E7-E3A9EF8B829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S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223EDB-7697-BB84-C100-84979286A2F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S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2E0CFE-03B5-9D07-26ED-E85DC0F3AA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3EA8-5A30-154D-AF3A-8295CC7B0AFF}" type="datetime1">
              <a:rPr lang="sk-SK" smtClean="0"/>
              <a:t>25. 10. 2023</a:t>
            </a:fld>
            <a:endParaRPr lang="en-S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8CD2BF-6B9C-2A7C-9420-20CF030FF7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B8927F-6337-5354-B135-C30886D298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3D289-9156-D948-92DD-A9D147D8AADA}" type="slidenum">
              <a:rPr lang="en-SK" smtClean="0"/>
              <a:t>‹#›</a:t>
            </a:fld>
            <a:endParaRPr lang="en-SK"/>
          </a:p>
        </p:txBody>
      </p:sp>
    </p:spTree>
    <p:extLst>
      <p:ext uri="{BB962C8B-B14F-4D97-AF65-F5344CB8AC3E}">
        <p14:creationId xmlns:p14="http://schemas.microsoft.com/office/powerpoint/2010/main" val="23187726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4A5635-3544-98C5-82EB-E34A55BE78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S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5823F3D-B16D-201B-B874-D20966DA6A3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8A960D-49C4-2B23-26ED-579D22851D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6C0F6-72CD-AE4E-9F63-F4E6592B4437}" type="datetime1">
              <a:rPr lang="sk-SK" smtClean="0"/>
              <a:t>25. 10. 2023</a:t>
            </a:fld>
            <a:endParaRPr lang="en-S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C3EB26-8467-58A0-5298-1C899BB555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BFEEEE-7232-ECA3-78DA-97AF2DF293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3D289-9156-D948-92DD-A9D147D8AADA}" type="slidenum">
              <a:rPr lang="en-SK" smtClean="0"/>
              <a:t>‹#›</a:t>
            </a:fld>
            <a:endParaRPr lang="en-SK"/>
          </a:p>
        </p:txBody>
      </p:sp>
    </p:spTree>
    <p:extLst>
      <p:ext uri="{BB962C8B-B14F-4D97-AF65-F5344CB8AC3E}">
        <p14:creationId xmlns:p14="http://schemas.microsoft.com/office/powerpoint/2010/main" val="39982813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5690D68-4A03-1C27-F4BB-E3F6588F71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S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2E484F0-3E32-3D78-1BB6-12488F7DBB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6D54DB-C6E1-D9E7-6295-B2543F4474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E15D0-DF6E-2447-96F4-688E4F0A1DA2}" type="datetime1">
              <a:rPr lang="sk-SK" smtClean="0"/>
              <a:t>25. 10. 2023</a:t>
            </a:fld>
            <a:endParaRPr lang="en-S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9A5192-8E83-6180-A199-1E6D10648D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CF422B-B31E-0B88-33E3-FC1DA8815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3D289-9156-D948-92DD-A9D147D8AADA}" type="slidenum">
              <a:rPr lang="en-SK" smtClean="0"/>
              <a:t>‹#›</a:t>
            </a:fld>
            <a:endParaRPr lang="en-SK"/>
          </a:p>
        </p:txBody>
      </p:sp>
    </p:spTree>
    <p:extLst>
      <p:ext uri="{BB962C8B-B14F-4D97-AF65-F5344CB8AC3E}">
        <p14:creationId xmlns:p14="http://schemas.microsoft.com/office/powerpoint/2010/main" val="12344996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DBDA7D-4AC3-F26F-03CB-2E47885E56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S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B70C6C-1D97-F931-3836-4283D09678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3FAE24-7D25-AF01-9C00-94FC04D62F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3CEB7-7C0E-E546-8288-A8DFB0ED8A74}" type="datetime1">
              <a:rPr lang="sk-SK" smtClean="0"/>
              <a:t>25. 10. 2023</a:t>
            </a:fld>
            <a:endParaRPr lang="en-S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68C7B2-ABCC-22A2-2784-E8DB37A1C7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6C7BF2-8751-F534-C718-E62753B8F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3D289-9156-D948-92DD-A9D147D8AADA}" type="slidenum">
              <a:rPr lang="en-SK" smtClean="0"/>
              <a:t>‹#›</a:t>
            </a:fld>
            <a:endParaRPr lang="en-SK"/>
          </a:p>
        </p:txBody>
      </p:sp>
    </p:spTree>
    <p:extLst>
      <p:ext uri="{BB962C8B-B14F-4D97-AF65-F5344CB8AC3E}">
        <p14:creationId xmlns:p14="http://schemas.microsoft.com/office/powerpoint/2010/main" val="12121598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A1BBEA-847E-A8EF-649E-541D7620AA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S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0C2222-9511-5EF6-8446-DAD0F3CEB2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5ECA18-7509-8C9F-03C6-5B8657C58C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7F00F-30BE-724C-898C-7F829ABA0614}" type="datetime1">
              <a:rPr lang="sk-SK" smtClean="0"/>
              <a:t>25. 10. 2023</a:t>
            </a:fld>
            <a:endParaRPr lang="en-S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516025-2A4C-E53C-F30B-437EECF0C4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235926-0906-6959-5855-DA67AFB989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3D289-9156-D948-92DD-A9D147D8AADA}" type="slidenum">
              <a:rPr lang="en-SK" smtClean="0"/>
              <a:t>‹#›</a:t>
            </a:fld>
            <a:endParaRPr lang="en-SK"/>
          </a:p>
        </p:txBody>
      </p:sp>
    </p:spTree>
    <p:extLst>
      <p:ext uri="{BB962C8B-B14F-4D97-AF65-F5344CB8AC3E}">
        <p14:creationId xmlns:p14="http://schemas.microsoft.com/office/powerpoint/2010/main" val="28785750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744B39-C91F-CE59-C28E-54548A6B2C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S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85950A-8935-6505-2C08-AACCAC6B399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K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DACA540-2388-25F5-0208-C9C3EF2F16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K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136C150-E43E-05CA-EB19-8021F23B31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D7F24-BCB2-4B45-B6A6-A8F707089040}" type="datetime1">
              <a:rPr lang="sk-SK" smtClean="0"/>
              <a:t>25. 10. 2023</a:t>
            </a:fld>
            <a:endParaRPr lang="en-S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2FD690-D707-6DAC-699B-FAC57843F6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F85119-A431-3013-AA9A-3532C6F549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3D289-9156-D948-92DD-A9D147D8AADA}" type="slidenum">
              <a:rPr lang="en-SK" smtClean="0"/>
              <a:t>‹#›</a:t>
            </a:fld>
            <a:endParaRPr lang="en-SK"/>
          </a:p>
        </p:txBody>
      </p:sp>
    </p:spTree>
    <p:extLst>
      <p:ext uri="{BB962C8B-B14F-4D97-AF65-F5344CB8AC3E}">
        <p14:creationId xmlns:p14="http://schemas.microsoft.com/office/powerpoint/2010/main" val="29955868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04F4EE-FF69-9F98-E5D1-348DC5AD02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S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BF46D2-FBDC-7D74-CD1A-93EFAE2AD6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A94E949-E2E1-7925-DC3C-8522C03853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K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D0EF49-6222-6E88-D1EF-FBFC9DB988B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8557D4-22EC-87C8-421D-3814D3860A3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K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B534429-B2E5-5685-1BAD-21B7E47880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CB1B0-8F91-E24E-A67C-3B59EC70D94E}" type="datetime1">
              <a:rPr lang="sk-SK" smtClean="0"/>
              <a:t>25. 10. 2023</a:t>
            </a:fld>
            <a:endParaRPr lang="en-SK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D6F1BDC-E123-C930-7801-DBA0FDF3AC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K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87F4D0B-76F2-EA55-99EE-2370ED6C81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3D289-9156-D948-92DD-A9D147D8AADA}" type="slidenum">
              <a:rPr lang="en-SK" smtClean="0"/>
              <a:t>‹#›</a:t>
            </a:fld>
            <a:endParaRPr lang="en-SK"/>
          </a:p>
        </p:txBody>
      </p:sp>
    </p:spTree>
    <p:extLst>
      <p:ext uri="{BB962C8B-B14F-4D97-AF65-F5344CB8AC3E}">
        <p14:creationId xmlns:p14="http://schemas.microsoft.com/office/powerpoint/2010/main" val="15707507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46AB4-4977-8F42-AAC4-4559A1C678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SK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90874EF-7128-1DB7-7F97-6D73648CBA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15C60-711C-C348-9100-B815316863D9}" type="datetime1">
              <a:rPr lang="sk-SK" smtClean="0"/>
              <a:t>25. 10. 2023</a:t>
            </a:fld>
            <a:endParaRPr lang="en-SK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389592-9A9F-6DDA-48DA-3ACEE31367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K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CA76F85-F175-156F-93F0-61F9F740F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3D289-9156-D948-92DD-A9D147D8AADA}" type="slidenum">
              <a:rPr lang="en-SK" smtClean="0"/>
              <a:t>‹#›</a:t>
            </a:fld>
            <a:endParaRPr lang="en-SK"/>
          </a:p>
        </p:txBody>
      </p:sp>
    </p:spTree>
    <p:extLst>
      <p:ext uri="{BB962C8B-B14F-4D97-AF65-F5344CB8AC3E}">
        <p14:creationId xmlns:p14="http://schemas.microsoft.com/office/powerpoint/2010/main" val="32865306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723FE7B-7CE9-3BC2-05C9-EF60C3A843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2D7D8-1931-4A4A-8D5C-2FB703306A06}" type="datetime1">
              <a:rPr lang="sk-SK" smtClean="0"/>
              <a:t>25. 10. 2023</a:t>
            </a:fld>
            <a:endParaRPr lang="en-SK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19B5C4C-0BD3-CF54-9E88-F2ACB1E7ED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K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D3478E-9C74-86C6-4A38-D839EB67F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3D289-9156-D948-92DD-A9D147D8AADA}" type="slidenum">
              <a:rPr lang="en-SK" smtClean="0"/>
              <a:t>‹#›</a:t>
            </a:fld>
            <a:endParaRPr lang="en-SK"/>
          </a:p>
        </p:txBody>
      </p:sp>
    </p:spTree>
    <p:extLst>
      <p:ext uri="{BB962C8B-B14F-4D97-AF65-F5344CB8AC3E}">
        <p14:creationId xmlns:p14="http://schemas.microsoft.com/office/powerpoint/2010/main" val="20486465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9FACDA-9D3C-E283-FE23-EB5F13CCB2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S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4356F4-E7A5-7F0E-4215-640D5192B6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4632B0A-E690-9806-F93E-E7633EA15F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9074FD-5F17-2A95-2447-C212535088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48498-D741-BD43-8996-F824631024C2}" type="datetime1">
              <a:rPr lang="sk-SK" smtClean="0"/>
              <a:t>25. 10. 2023</a:t>
            </a:fld>
            <a:endParaRPr lang="en-S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70B9DFD-2DC7-739B-6287-BD2C1391E3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022B083-8D65-7FCA-6F34-0F92247F2D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3D289-9156-D948-92DD-A9D147D8AADA}" type="slidenum">
              <a:rPr lang="en-SK" smtClean="0"/>
              <a:t>‹#›</a:t>
            </a:fld>
            <a:endParaRPr lang="en-SK"/>
          </a:p>
        </p:txBody>
      </p:sp>
    </p:spTree>
    <p:extLst>
      <p:ext uri="{BB962C8B-B14F-4D97-AF65-F5344CB8AC3E}">
        <p14:creationId xmlns:p14="http://schemas.microsoft.com/office/powerpoint/2010/main" val="28228721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72726F-546E-96EE-70DA-E84868B0EA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SK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051172E-19E9-FDA0-A7CE-83ECA00F63E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S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1BB95B1-DEC6-9278-CD87-8A4F5E44B2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4101CE-58C3-F362-05EC-24D55AB4FE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83A90-564B-2649-8CFC-8BEDEDBE99CC}" type="datetime1">
              <a:rPr lang="sk-SK" smtClean="0"/>
              <a:t>25. 10. 2023</a:t>
            </a:fld>
            <a:endParaRPr lang="en-S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1A0A9C-809F-3DC6-BD09-832D01F634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416EB60-426D-D166-4B86-80B8CF8640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3D289-9156-D948-92DD-A9D147D8AADA}" type="slidenum">
              <a:rPr lang="en-SK" smtClean="0"/>
              <a:t>‹#›</a:t>
            </a:fld>
            <a:endParaRPr lang="en-SK"/>
          </a:p>
        </p:txBody>
      </p:sp>
    </p:spTree>
    <p:extLst>
      <p:ext uri="{BB962C8B-B14F-4D97-AF65-F5344CB8AC3E}">
        <p14:creationId xmlns:p14="http://schemas.microsoft.com/office/powerpoint/2010/main" val="37684454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268DC58-534A-0D1C-C036-85678B3C42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S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A42CE7-748F-85C7-FC0B-D4E3735F91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CAA20A-E055-8BBB-D2F2-27860AC9768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262BA8-B276-1145-9516-F7A3A1E213E1}" type="datetime1">
              <a:rPr lang="sk-SK" smtClean="0"/>
              <a:t>25. 10. 2023</a:t>
            </a:fld>
            <a:endParaRPr lang="en-S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381E4B-CFED-2C41-B3D1-8FEFB5DEDB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S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5BFF6B-F0AD-78B8-2406-A0290D7FA1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B3D289-9156-D948-92DD-A9D147D8AADA}" type="slidenum">
              <a:rPr lang="en-SK" smtClean="0"/>
              <a:t>‹#›</a:t>
            </a:fld>
            <a:endParaRPr lang="en-SK"/>
          </a:p>
        </p:txBody>
      </p:sp>
    </p:spTree>
    <p:extLst>
      <p:ext uri="{BB962C8B-B14F-4D97-AF65-F5344CB8AC3E}">
        <p14:creationId xmlns:p14="http://schemas.microsoft.com/office/powerpoint/2010/main" val="37488299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indop.sk/ministerstvo-1/zalezitosti-eu-a-medzinarodnych-vztahov-14/fondy-eu/nastroj-na-prepajanie-europy-cef" TargetMode="Externa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g"/><Relationship Id="rId4" Type="http://schemas.openxmlformats.org/officeDocument/2006/relationships/hyperlink" Target="https://www.mindop.sk/ministerstvo-1/zalezitosti-eu-a-medzinarodnych-vztahov-14/fondy-eu/nastroj-na-prepajanie-europy-cef/postup-na-predkladanie-ziadosti-o-grant-cef-2021-2027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0126DD-1A5C-E13B-1AB4-F6A6F3244D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8349" y="202739"/>
            <a:ext cx="5097898" cy="2086644"/>
          </a:xfrm>
        </p:spPr>
        <p:txBody>
          <a:bodyPr>
            <a:normAutofit/>
          </a:bodyPr>
          <a:lstStyle/>
          <a:p>
            <a:pPr algn="l"/>
            <a:r>
              <a:rPr lang="pl-PL" sz="3600" b="1" dirty="0" smtClean="0">
                <a:solidFill>
                  <a:schemeClr val="bg1"/>
                </a:solidFill>
                <a:latin typeface="Helvetica" pitchFamily="2" charset="0"/>
              </a:rPr>
              <a:t>Implementácia Nástroja </a:t>
            </a:r>
            <a:r>
              <a:rPr lang="pl-PL" sz="3600" b="1" dirty="0">
                <a:solidFill>
                  <a:schemeClr val="bg1"/>
                </a:solidFill>
                <a:latin typeface="Helvetica" pitchFamily="2" charset="0"/>
              </a:rPr>
              <a:t>na prepájanie Európy </a:t>
            </a:r>
            <a:r>
              <a:rPr lang="pl-PL" sz="3600" b="1" dirty="0" smtClean="0">
                <a:solidFill>
                  <a:schemeClr val="bg1"/>
                </a:solidFill>
                <a:latin typeface="Helvetica" pitchFamily="2" charset="0"/>
              </a:rPr>
              <a:t>(CEF) v rámci Slovenskej republiky</a:t>
            </a:r>
            <a:endParaRPr lang="en-SK" sz="3600" b="1" dirty="0">
              <a:solidFill>
                <a:schemeClr val="bg1"/>
              </a:solidFill>
              <a:latin typeface="Helvetica" pitchFamily="2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34AF97A-9D04-CE94-79FE-162B602BFB9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5238" y="6175598"/>
            <a:ext cx="5097898" cy="398979"/>
          </a:xfrm>
        </p:spPr>
        <p:txBody>
          <a:bodyPr>
            <a:normAutofit/>
          </a:bodyPr>
          <a:lstStyle/>
          <a:p>
            <a:pPr algn="l"/>
            <a:r>
              <a:rPr lang="sk-SK" sz="2000" dirty="0" smtClean="0">
                <a:solidFill>
                  <a:schemeClr val="bg1"/>
                </a:solidFill>
                <a:latin typeface="Helvetica" pitchFamily="2" charset="0"/>
              </a:rPr>
              <a:t>Obdobie 2021 - 2027</a:t>
            </a:r>
            <a:endParaRPr lang="en-SK" sz="2000" dirty="0">
              <a:solidFill>
                <a:schemeClr val="bg1"/>
              </a:solidFill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06586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0126DD-1A5C-E13B-1AB4-F6A6F3244D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94255"/>
            <a:ext cx="12191999" cy="800692"/>
          </a:xfrm>
        </p:spPr>
        <p:txBody>
          <a:bodyPr>
            <a:normAutofit/>
          </a:bodyPr>
          <a:lstStyle/>
          <a:p>
            <a:r>
              <a:rPr lang="sk-SK" sz="3500" b="1" dirty="0" smtClean="0">
                <a:solidFill>
                  <a:schemeClr val="bg1"/>
                </a:solidFill>
                <a:latin typeface="Helvetica" pitchFamily="2" charset="0"/>
              </a:rPr>
              <a:t>Podpora MD SR pri výzvach - pravidlá</a:t>
            </a:r>
            <a:endParaRPr lang="en-SK" sz="3500" b="1" dirty="0">
              <a:solidFill>
                <a:schemeClr val="bg1"/>
              </a:solidFill>
              <a:latin typeface="Helvetica" pitchFamily="2" charset="0"/>
            </a:endParaRPr>
          </a:p>
        </p:txBody>
      </p:sp>
      <p:sp>
        <p:nvSpPr>
          <p:cNvPr id="11" name="Slide Number Placeholder 6">
            <a:extLst>
              <a:ext uri="{FF2B5EF4-FFF2-40B4-BE49-F238E27FC236}">
                <a16:creationId xmlns:a16="http://schemas.microsoft.com/office/drawing/2014/main" id="{41020CCC-1935-4178-BB12-130CA7FB0B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77433" y="6327923"/>
            <a:ext cx="1950009" cy="309768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1B3D289-9156-D948-92DD-A9D147D8AADA}" type="slidenum">
              <a:rPr kumimoji="0" lang="en-SK" sz="2000" b="1" i="0" u="none" strike="noStrike" kern="1200" cap="none" spc="0" normalizeH="0" baseline="0" noProof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SK" sz="2000" b="1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Obdĺžnik 3"/>
          <p:cNvSpPr/>
          <p:nvPr/>
        </p:nvSpPr>
        <p:spPr>
          <a:xfrm>
            <a:off x="37924" y="1004384"/>
            <a:ext cx="12116149" cy="50321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sk-SK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Základné</a:t>
            </a:r>
            <a:r>
              <a:rPr kumimoji="0" lang="sk-SK" sz="2800" b="1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požiadavky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sk-SK" sz="210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MD SR vykonáva v rámci predkladania žiadosti o granty CEF Doprava úlohu </a:t>
            </a:r>
            <a:r>
              <a:rPr kumimoji="0" lang="sk-SK" sz="2100" i="0" u="sng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„národného kontaktného bodu“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sk-SK" sz="2100" b="1" dirty="0" smtClean="0">
                <a:solidFill>
                  <a:prstClr val="black"/>
                </a:solidFill>
                <a:latin typeface="Calibri" panose="020F0502020204030204"/>
              </a:rPr>
              <a:t>MD SR podpisuje „</a:t>
            </a:r>
            <a:r>
              <a:rPr lang="sk-SK" sz="2100" b="1" dirty="0" err="1" smtClean="0">
                <a:solidFill>
                  <a:prstClr val="black"/>
                </a:solidFill>
                <a:latin typeface="Calibri" panose="020F0502020204030204"/>
              </a:rPr>
              <a:t>Letter</a:t>
            </a:r>
            <a:r>
              <a:rPr lang="sk-SK" sz="2100" b="1" dirty="0" smtClean="0">
                <a:solidFill>
                  <a:prstClr val="black"/>
                </a:solidFill>
                <a:latin typeface="Calibri" panose="020F0502020204030204"/>
              </a:rPr>
              <a:t> of </a:t>
            </a:r>
            <a:r>
              <a:rPr lang="sk-SK" sz="2100" b="1" dirty="0" err="1" smtClean="0">
                <a:solidFill>
                  <a:prstClr val="black"/>
                </a:solidFill>
                <a:latin typeface="Calibri" panose="020F0502020204030204"/>
              </a:rPr>
              <a:t>Support</a:t>
            </a:r>
            <a:r>
              <a:rPr lang="sk-SK" sz="2100" b="1" dirty="0" smtClean="0">
                <a:solidFill>
                  <a:prstClr val="black"/>
                </a:solidFill>
                <a:latin typeface="Calibri" panose="020F0502020204030204"/>
              </a:rPr>
              <a:t>“ (</a:t>
            </a:r>
            <a:r>
              <a:rPr lang="sk-SK" sz="2100" b="1" dirty="0" err="1" smtClean="0">
                <a:solidFill>
                  <a:prstClr val="black"/>
                </a:solidFill>
                <a:latin typeface="Calibri" panose="020F0502020204030204"/>
              </a:rPr>
              <a:t>LoS</a:t>
            </a:r>
            <a:r>
              <a:rPr lang="sk-SK" sz="2100" b="1" dirty="0" smtClean="0">
                <a:solidFill>
                  <a:prstClr val="black"/>
                </a:solidFill>
                <a:latin typeface="Calibri" panose="020F0502020204030204"/>
              </a:rPr>
              <a:t>)</a:t>
            </a:r>
            <a:r>
              <a:rPr lang="sk-SK" sz="2100" dirty="0" smtClean="0">
                <a:solidFill>
                  <a:prstClr val="black"/>
                </a:solidFill>
                <a:latin typeface="Calibri" panose="020F0502020204030204"/>
              </a:rPr>
              <a:t> – bez neho nie je možné predložiť danú žiadosť o grant</a:t>
            </a:r>
            <a:endParaRPr lang="sk-SK" sz="2100" b="1" dirty="0" smtClean="0">
              <a:solidFill>
                <a:prstClr val="black"/>
              </a:solidFill>
            </a:endParaRPr>
          </a:p>
          <a:p>
            <a:pPr>
              <a:spcBef>
                <a:spcPts val="1200"/>
              </a:spcBef>
              <a:defRPr/>
            </a:pPr>
            <a:r>
              <a:rPr lang="sk-SK" sz="2800" b="1" dirty="0">
                <a:solidFill>
                  <a:prstClr val="black"/>
                </a:solidFill>
                <a:latin typeface="Calibri" panose="020F0502020204030204"/>
              </a:rPr>
              <a:t>Aktualizácia metodiky (zmena oproti obdobiu 2014-20</a:t>
            </a:r>
            <a:r>
              <a:rPr lang="sk-SK" sz="2800" b="1" dirty="0" smtClean="0">
                <a:solidFill>
                  <a:prstClr val="black"/>
                </a:solidFill>
                <a:latin typeface="Calibri" panose="020F0502020204030204"/>
              </a:rPr>
              <a:t>)</a:t>
            </a:r>
            <a:endParaRPr lang="sk-SK" sz="2800" b="1" dirty="0">
              <a:solidFill>
                <a:prstClr val="black"/>
              </a:solidFill>
              <a:latin typeface="Calibri" panose="020F0502020204030204"/>
            </a:endParaRP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sk-SK" sz="2100" b="1" dirty="0" smtClean="0">
                <a:solidFill>
                  <a:prstClr val="black"/>
                </a:solidFill>
                <a:latin typeface="Calibri" panose="020F0502020204030204"/>
              </a:rPr>
              <a:t>Získanie </a:t>
            </a:r>
            <a:r>
              <a:rPr lang="sk-SK" sz="2100" b="1" dirty="0" err="1" smtClean="0">
                <a:solidFill>
                  <a:prstClr val="black"/>
                </a:solidFill>
                <a:latin typeface="Calibri" panose="020F0502020204030204"/>
              </a:rPr>
              <a:t>LoS</a:t>
            </a:r>
            <a:r>
              <a:rPr lang="sk-SK" sz="2100" dirty="0" smtClean="0">
                <a:solidFill>
                  <a:prstClr val="black"/>
                </a:solidFill>
                <a:latin typeface="Calibri" panose="020F0502020204030204"/>
              </a:rPr>
              <a:t>: </a:t>
            </a:r>
            <a:r>
              <a:rPr lang="pl-PL" sz="2100" dirty="0" smtClean="0">
                <a:solidFill>
                  <a:prstClr val="black"/>
                </a:solidFill>
              </a:rPr>
              <a:t>Pre </a:t>
            </a:r>
            <a:r>
              <a:rPr lang="pl-PL" sz="2100" dirty="0">
                <a:solidFill>
                  <a:prstClr val="black"/>
                </a:solidFill>
              </a:rPr>
              <a:t>podpis LoS zo strany MD SR je potrebné predložiť </a:t>
            </a:r>
            <a:r>
              <a:rPr lang="pl-PL" sz="2100" b="1" dirty="0">
                <a:solidFill>
                  <a:prstClr val="black"/>
                </a:solidFill>
              </a:rPr>
              <a:t>Projektový zámer</a:t>
            </a:r>
            <a:endParaRPr lang="pl-PL" sz="2100" b="1" dirty="0">
              <a:solidFill>
                <a:prstClr val="black"/>
              </a:solidFill>
              <a:hlinkClick r:id="rId3"/>
            </a:endParaRPr>
          </a:p>
          <a:p>
            <a:pPr marL="342900" lvl="0" indent="-3429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pl-PL" sz="2100" b="1" dirty="0" smtClean="0">
                <a:solidFill>
                  <a:prstClr val="black"/>
                </a:solidFill>
              </a:rPr>
              <a:t>Postup </a:t>
            </a:r>
            <a:r>
              <a:rPr lang="pl-PL" sz="2100" b="1" dirty="0">
                <a:solidFill>
                  <a:prstClr val="black"/>
                </a:solidFill>
              </a:rPr>
              <a:t>na predkladanie žiadostí o grant CEF (2021-2027</a:t>
            </a:r>
            <a:r>
              <a:rPr lang="pl-PL" sz="2100" b="1" dirty="0" smtClean="0">
                <a:solidFill>
                  <a:prstClr val="black"/>
                </a:solidFill>
              </a:rPr>
              <a:t>) </a:t>
            </a:r>
            <a:r>
              <a:rPr lang="pl-PL" sz="2100" dirty="0" smtClean="0">
                <a:solidFill>
                  <a:prstClr val="black"/>
                </a:solidFill>
              </a:rPr>
              <a:t>je uverejnený </a:t>
            </a:r>
            <a:r>
              <a:rPr lang="pl-PL" sz="2100" dirty="0">
                <a:solidFill>
                  <a:prstClr val="black"/>
                </a:solidFill>
              </a:rPr>
              <a:t>na portáli MD </a:t>
            </a:r>
            <a:r>
              <a:rPr lang="pl-PL" sz="2100" dirty="0" smtClean="0">
                <a:solidFill>
                  <a:prstClr val="black"/>
                </a:solidFill>
              </a:rPr>
              <a:t>SR: </a:t>
            </a:r>
          </a:p>
          <a:p>
            <a:pPr marL="360363" lvl="0">
              <a:spcBef>
                <a:spcPts val="600"/>
              </a:spcBef>
              <a:defRPr/>
            </a:pPr>
            <a:r>
              <a:rPr lang="pl-PL" sz="2100" b="1" dirty="0">
                <a:solidFill>
                  <a:prstClr val="black"/>
                </a:solidFill>
                <a:hlinkClick r:id="rId4"/>
              </a:rPr>
              <a:t>https://</a:t>
            </a:r>
            <a:r>
              <a:rPr lang="pl-PL" sz="2100" b="1" dirty="0" smtClean="0">
                <a:solidFill>
                  <a:prstClr val="black"/>
                </a:solidFill>
                <a:hlinkClick r:id="rId4"/>
              </a:rPr>
              <a:t>www.mindop.sk/ministerstvo-1/zalezitosti-eu-a-medzinarodnych-vztahov-14/fondy-eu/nastroj-na-prepajanie-europy-cef/postup-na-predkladanie-ziadosti-o-grant-cef-2021-2027</a:t>
            </a:r>
            <a:r>
              <a:rPr lang="pl-PL" sz="2100" b="1" dirty="0" smtClean="0">
                <a:solidFill>
                  <a:prstClr val="black"/>
                </a:solidFill>
              </a:rPr>
              <a:t> </a:t>
            </a:r>
            <a:endParaRPr lang="sk-SK" sz="2100" dirty="0" smtClean="0">
              <a:solidFill>
                <a:prstClr val="black"/>
              </a:solidFill>
            </a:endParaRPr>
          </a:p>
          <a:p>
            <a:pPr marL="342900" indent="-342900" algn="just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sk-SK" sz="2100" dirty="0" smtClean="0">
                <a:solidFill>
                  <a:prstClr val="black"/>
                </a:solidFill>
              </a:rPr>
              <a:t>Pomoc </a:t>
            </a:r>
            <a:r>
              <a:rPr lang="sk-SK" sz="2100" dirty="0">
                <a:solidFill>
                  <a:prstClr val="black"/>
                </a:solidFill>
              </a:rPr>
              <a:t>MD </a:t>
            </a:r>
            <a:r>
              <a:rPr lang="sk-SK" sz="2100" dirty="0" smtClean="0">
                <a:solidFill>
                  <a:prstClr val="black"/>
                </a:solidFill>
              </a:rPr>
              <a:t>SR je zameraná aj na prípadné </a:t>
            </a:r>
          </a:p>
          <a:p>
            <a:pPr indent="360363" algn="just">
              <a:spcBef>
                <a:spcPts val="600"/>
              </a:spcBef>
              <a:defRPr/>
            </a:pPr>
            <a:r>
              <a:rPr lang="sk-SK" sz="2100" dirty="0" smtClean="0">
                <a:solidFill>
                  <a:prstClr val="black"/>
                </a:solidFill>
              </a:rPr>
              <a:t>pripomienkovanie žiadostí alebo </a:t>
            </a:r>
            <a:r>
              <a:rPr lang="sk-SK" sz="2100" dirty="0">
                <a:solidFill>
                  <a:prstClr val="black"/>
                </a:solidFill>
              </a:rPr>
              <a:t>pomoc s </a:t>
            </a:r>
            <a:endParaRPr lang="sk-SK" sz="2100" dirty="0" smtClean="0">
              <a:solidFill>
                <a:prstClr val="black"/>
              </a:solidFill>
            </a:endParaRPr>
          </a:p>
          <a:p>
            <a:pPr indent="360363" algn="just">
              <a:spcBef>
                <a:spcPts val="600"/>
              </a:spcBef>
              <a:defRPr/>
            </a:pPr>
            <a:r>
              <a:rPr lang="sk-SK" sz="2100" dirty="0" smtClean="0">
                <a:solidFill>
                  <a:prstClr val="black"/>
                </a:solidFill>
              </a:rPr>
              <a:t>inými orgánmi – napr. MŽP SR alebo VÚVH </a:t>
            </a:r>
          </a:p>
          <a:p>
            <a:pPr indent="360363" algn="just">
              <a:spcBef>
                <a:spcPts val="600"/>
              </a:spcBef>
              <a:defRPr/>
            </a:pPr>
            <a:r>
              <a:rPr lang="sk-SK" sz="2100" dirty="0" smtClean="0">
                <a:solidFill>
                  <a:prstClr val="black"/>
                </a:solidFill>
              </a:rPr>
              <a:t>(Natura 2000, Smernica o vode)</a:t>
            </a:r>
            <a:endParaRPr kumimoji="0" lang="sk-SK" sz="2100" b="1" i="0" u="sng" strike="noStrike" kern="1200" cap="none" spc="0" normalizeH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pic>
        <p:nvPicPr>
          <p:cNvPr id="3" name="Obrázok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7975" y="4386187"/>
            <a:ext cx="5289467" cy="1985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9586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0126DD-1A5C-E13B-1AB4-F6A6F3244D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94255"/>
            <a:ext cx="12191999" cy="706437"/>
          </a:xfrm>
        </p:spPr>
        <p:txBody>
          <a:bodyPr>
            <a:normAutofit/>
          </a:bodyPr>
          <a:lstStyle/>
          <a:p>
            <a:r>
              <a:rPr lang="sk-SK" sz="3500" b="1" dirty="0" smtClean="0">
                <a:solidFill>
                  <a:srgbClr val="0055A0"/>
                </a:solidFill>
                <a:latin typeface="Helvetica" pitchFamily="2" charset="0"/>
              </a:rPr>
              <a:t>Kohézna </a:t>
            </a:r>
            <a:r>
              <a:rPr lang="sk-SK" sz="3500" b="1" dirty="0">
                <a:solidFill>
                  <a:srgbClr val="0055A0"/>
                </a:solidFill>
                <a:latin typeface="Helvetica" pitchFamily="2" charset="0"/>
              </a:rPr>
              <a:t>obálka CEF</a:t>
            </a:r>
            <a:endParaRPr lang="en-SK" sz="3500" b="1" dirty="0">
              <a:solidFill>
                <a:srgbClr val="0055A0"/>
              </a:solidFill>
              <a:latin typeface="Helvetica" pitchFamily="2" charset="0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E30951-2CE9-74EC-4367-A7630EC7DC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77433" y="6327923"/>
            <a:ext cx="1950009" cy="309768"/>
          </a:xfrm>
        </p:spPr>
        <p:txBody>
          <a:bodyPr/>
          <a:lstStyle/>
          <a:p>
            <a:fld id="{D1B3D289-9156-D948-92DD-A9D147D8AADA}" type="slidenum">
              <a:rPr lang="en-SK" sz="2000" b="1" smtClean="0">
                <a:solidFill>
                  <a:srgbClr val="0055A0"/>
                </a:solidFill>
              </a:rPr>
              <a:t>3</a:t>
            </a:fld>
            <a:endParaRPr lang="en-SK" sz="2000" b="1" dirty="0">
              <a:solidFill>
                <a:srgbClr val="0055A0"/>
              </a:solidFill>
            </a:endParaRPr>
          </a:p>
        </p:txBody>
      </p:sp>
      <p:sp>
        <p:nvSpPr>
          <p:cNvPr id="4" name="Obdĺžnik 3"/>
          <p:cNvSpPr/>
          <p:nvPr/>
        </p:nvSpPr>
        <p:spPr>
          <a:xfrm>
            <a:off x="584083" y="949550"/>
            <a:ext cx="11023831" cy="19842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</a:pPr>
            <a:r>
              <a:rPr lang="sk-SK" sz="21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Zdroje Slovenskej republiky v rámci CEF (Doprava) na obdobie 2021 – 2027</a:t>
            </a:r>
            <a:r>
              <a:rPr lang="sk-SK" sz="2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predstavuje tzv. národná obálka vo výške </a:t>
            </a:r>
            <a:r>
              <a:rPr lang="sk-SK" sz="21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497 mil. EUR</a:t>
            </a:r>
            <a:r>
              <a:rPr lang="sk-SK" sz="2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Ide o zdroje alokované z Kohézneho fondu. </a:t>
            </a:r>
            <a:endParaRPr lang="sk-SK" sz="2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Bef>
                <a:spcPts val="1200"/>
              </a:spcBef>
            </a:pPr>
            <a:r>
              <a:rPr lang="sk-SK" sz="2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MD SR je kontaktným bodom pre oblasť dopravy. Energetiku riadi MH SR a digitálne siete MIRRI SR. MD SR (prostredníctvom </a:t>
            </a:r>
            <a:r>
              <a:rPr lang="sk-SK" sz="21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sekcie riadenia projektov) </a:t>
            </a:r>
            <a:r>
              <a:rPr lang="sk-SK" sz="2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napr. podpisuje súhlas žiadateľov o predloženie projektov do výziev. Projekty priamo nevyberá a nefinancuje ako pri tradičných „eurofondoch“.</a:t>
            </a:r>
            <a:endParaRPr lang="sk-SK" sz="2100" dirty="0"/>
          </a:p>
        </p:txBody>
      </p:sp>
      <p:graphicFrame>
        <p:nvGraphicFramePr>
          <p:cNvPr id="6" name="Tabuľk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4820392"/>
              </p:ext>
            </p:extLst>
          </p:nvPr>
        </p:nvGraphicFramePr>
        <p:xfrm>
          <a:off x="702693" y="3434172"/>
          <a:ext cx="10786610" cy="2435764"/>
        </p:xfrm>
        <a:graphic>
          <a:graphicData uri="http://schemas.openxmlformats.org/drawingml/2006/table">
            <a:tbl>
              <a:tblPr firstRow="1" firstCol="1" bandRow="1"/>
              <a:tblGrid>
                <a:gridCol w="2156846">
                  <a:extLst>
                    <a:ext uri="{9D8B030D-6E8A-4147-A177-3AD203B41FA5}">
                      <a16:colId xmlns:a16="http://schemas.microsoft.com/office/drawing/2014/main" val="1438026352"/>
                    </a:ext>
                  </a:extLst>
                </a:gridCol>
                <a:gridCol w="2156846">
                  <a:extLst>
                    <a:ext uri="{9D8B030D-6E8A-4147-A177-3AD203B41FA5}">
                      <a16:colId xmlns:a16="http://schemas.microsoft.com/office/drawing/2014/main" val="4292682059"/>
                    </a:ext>
                  </a:extLst>
                </a:gridCol>
                <a:gridCol w="2156846">
                  <a:extLst>
                    <a:ext uri="{9D8B030D-6E8A-4147-A177-3AD203B41FA5}">
                      <a16:colId xmlns:a16="http://schemas.microsoft.com/office/drawing/2014/main" val="3133092697"/>
                    </a:ext>
                  </a:extLst>
                </a:gridCol>
                <a:gridCol w="2158036">
                  <a:extLst>
                    <a:ext uri="{9D8B030D-6E8A-4147-A177-3AD203B41FA5}">
                      <a16:colId xmlns:a16="http://schemas.microsoft.com/office/drawing/2014/main" val="167130689"/>
                    </a:ext>
                  </a:extLst>
                </a:gridCol>
                <a:gridCol w="2158036">
                  <a:extLst>
                    <a:ext uri="{9D8B030D-6E8A-4147-A177-3AD203B41FA5}">
                      <a16:colId xmlns:a16="http://schemas.microsoft.com/office/drawing/2014/main" val="2783530592"/>
                    </a:ext>
                  </a:extLst>
                </a:gridCol>
              </a:tblGrid>
              <a:tr h="169226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sk-SK" sz="2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Kohézna obálka SR celkom </a:t>
                      </a:r>
                      <a:endParaRPr lang="sk-SK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sk-SK" sz="2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(v EUR)</a:t>
                      </a:r>
                      <a:endParaRPr lang="sk-SK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sk-SK" sz="2100" b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Zazmluvnenie</a:t>
                      </a:r>
                      <a:r>
                        <a:rPr lang="sk-SK" sz="2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70 % obálky (v EUR) = výzvy do konca roku 2023</a:t>
                      </a:r>
                      <a:endParaRPr lang="sk-SK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sk-SK" sz="2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30% obálky (v EUR) = súťažná </a:t>
                      </a:r>
                      <a:r>
                        <a:rPr lang="sk-SK" sz="21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báza</a:t>
                      </a:r>
                      <a:endParaRPr lang="sk-SK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sk-SK" sz="2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Kontrahovanie Kohéznej </a:t>
                      </a:r>
                      <a:r>
                        <a:rPr lang="sk-SK" sz="21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obálky</a:t>
                      </a:r>
                      <a:endParaRPr lang="sk-SK" sz="21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sk-SK" sz="2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Zostatok Kohéznej obálky (v EUR</a:t>
                      </a:r>
                      <a:r>
                        <a:rPr lang="sk-SK" sz="21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sk-SK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3185771"/>
                  </a:ext>
                </a:extLst>
              </a:tr>
              <a:tr h="743503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2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497 000 000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2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347 900 000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2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149 100 000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2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242 120 132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2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254 879 868</a:t>
                      </a:r>
                      <a:endParaRPr lang="sk-SK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006161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79225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0126DD-1A5C-E13B-1AB4-F6A6F3244D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94255"/>
            <a:ext cx="12191999" cy="800692"/>
          </a:xfrm>
        </p:spPr>
        <p:txBody>
          <a:bodyPr>
            <a:normAutofit/>
          </a:bodyPr>
          <a:lstStyle/>
          <a:p>
            <a:r>
              <a:rPr lang="sk-SK" sz="3500" b="1" dirty="0" smtClean="0">
                <a:solidFill>
                  <a:schemeClr val="bg1"/>
                </a:solidFill>
                <a:latin typeface="Helvetica" pitchFamily="2" charset="0"/>
              </a:rPr>
              <a:t>Kohézna </a:t>
            </a:r>
            <a:r>
              <a:rPr lang="sk-SK" sz="3500" b="1" dirty="0" err="1" smtClean="0">
                <a:solidFill>
                  <a:schemeClr val="bg1"/>
                </a:solidFill>
                <a:latin typeface="Helvetica" pitchFamily="2" charset="0"/>
              </a:rPr>
              <a:t>obalka</a:t>
            </a:r>
            <a:r>
              <a:rPr lang="sk-SK" sz="3500" b="1" dirty="0" smtClean="0">
                <a:solidFill>
                  <a:schemeClr val="bg1"/>
                </a:solidFill>
                <a:latin typeface="Helvetica" pitchFamily="2" charset="0"/>
              </a:rPr>
              <a:t> CEF</a:t>
            </a:r>
            <a:endParaRPr lang="en-SK" sz="3500" b="1" dirty="0">
              <a:solidFill>
                <a:schemeClr val="bg1"/>
              </a:solidFill>
              <a:latin typeface="Helvetica" pitchFamily="2" charset="0"/>
            </a:endParaRPr>
          </a:p>
        </p:txBody>
      </p:sp>
      <p:sp>
        <p:nvSpPr>
          <p:cNvPr id="11" name="Slide Number Placeholder 6">
            <a:extLst>
              <a:ext uri="{FF2B5EF4-FFF2-40B4-BE49-F238E27FC236}">
                <a16:creationId xmlns:a16="http://schemas.microsoft.com/office/drawing/2014/main" id="{41020CCC-1935-4178-BB12-130CA7FB0B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77433" y="6327923"/>
            <a:ext cx="1950009" cy="309768"/>
          </a:xfrm>
        </p:spPr>
        <p:txBody>
          <a:bodyPr/>
          <a:lstStyle/>
          <a:p>
            <a:fld id="{D1B3D289-9156-D948-92DD-A9D147D8AADA}" type="slidenum">
              <a:rPr lang="en-SK" sz="2000" b="1" smtClean="0">
                <a:solidFill>
                  <a:srgbClr val="0055A0"/>
                </a:solidFill>
              </a:rPr>
              <a:t>4</a:t>
            </a:fld>
            <a:endParaRPr lang="en-SK" sz="2000" b="1" dirty="0">
              <a:solidFill>
                <a:srgbClr val="0055A0"/>
              </a:solidFill>
            </a:endParaRPr>
          </a:p>
        </p:txBody>
      </p:sp>
      <p:sp>
        <p:nvSpPr>
          <p:cNvPr id="4" name="Obdĺžnik 3"/>
          <p:cNvSpPr/>
          <p:nvPr/>
        </p:nvSpPr>
        <p:spPr>
          <a:xfrm>
            <a:off x="292386" y="1148078"/>
            <a:ext cx="11607226" cy="49724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sk-SK" sz="2100" dirty="0">
                <a:ea typeface="Calibri" panose="020F0502020204030204" pitchFamily="34" charset="0"/>
                <a:cs typeface="Times New Roman" panose="02020603050405020304" pitchFamily="18" charset="0"/>
              </a:rPr>
              <a:t>Financovanie zo zdrojov EÚ v rámci Kohéznej obálky CEF je max. </a:t>
            </a:r>
            <a:r>
              <a:rPr lang="sk-SK" sz="2100" b="1" u="sng" dirty="0">
                <a:ea typeface="Calibri" panose="020F0502020204030204" pitchFamily="34" charset="0"/>
                <a:cs typeface="Times New Roman" panose="02020603050405020304" pitchFamily="18" charset="0"/>
              </a:rPr>
              <a:t>85 %</a:t>
            </a:r>
            <a:r>
              <a:rPr lang="sk-SK" sz="2100" b="1" dirty="0">
                <a:ea typeface="Calibri" panose="020F0502020204030204" pitchFamily="34" charset="0"/>
                <a:cs typeface="Times New Roman" panose="02020603050405020304" pitchFamily="18" charset="0"/>
              </a:rPr>
              <a:t> oprávnených výdavkov;</a:t>
            </a:r>
            <a:endParaRPr lang="sk-SK" sz="21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sk-SK" sz="2100" dirty="0">
                <a:ea typeface="Calibri" panose="020F0502020204030204" pitchFamily="34" charset="0"/>
                <a:cs typeface="Times New Roman" panose="02020603050405020304" pitchFamily="18" charset="0"/>
              </a:rPr>
              <a:t>Súťažná báza (30 % obálky) znamená, že v prípade úspešnosti slovenských prijímateľov bude možné čerpať aj z podielu iných členských štátov </a:t>
            </a:r>
            <a:r>
              <a:rPr lang="sk-SK" sz="21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(približne 1,5 </a:t>
            </a:r>
            <a:r>
              <a:rPr lang="sk-SK" sz="2100" dirty="0">
                <a:ea typeface="Calibri" panose="020F0502020204030204" pitchFamily="34" charset="0"/>
                <a:cs typeface="Times New Roman" panose="02020603050405020304" pitchFamily="18" charset="0"/>
              </a:rPr>
              <a:t>mld. </a:t>
            </a:r>
            <a:r>
              <a:rPr lang="sk-SK" sz="21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EUR) </a:t>
            </a:r>
            <a:r>
              <a:rPr lang="sk-SK" sz="2100" dirty="0">
                <a:ea typeface="Calibri" panose="020F0502020204030204" pitchFamily="34" charset="0"/>
                <a:cs typeface="Times New Roman" panose="02020603050405020304" pitchFamily="18" charset="0"/>
              </a:rPr>
              <a:t>avšak v prípade ich neúspešnosti, budú mať iné členské štáty dosah na zvyšný podiel (149,1 mil. EUR) určený pre SR;</a:t>
            </a:r>
          </a:p>
          <a:p>
            <a:pPr marL="342900" lvl="0" indent="-342900" algn="just">
              <a:lnSpc>
                <a:spcPct val="107000"/>
              </a:lnSpc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sk-SK" sz="2100" dirty="0">
                <a:ea typeface="Calibri" panose="020F0502020204030204" pitchFamily="34" charset="0"/>
                <a:cs typeface="Times New Roman" panose="02020603050405020304" pitchFamily="18" charset="0"/>
              </a:rPr>
              <a:t>Ak SR nepredloží a </a:t>
            </a:r>
            <a:r>
              <a:rPr lang="sk-SK" sz="2100" dirty="0" err="1">
                <a:ea typeface="Calibri" panose="020F0502020204030204" pitchFamily="34" charset="0"/>
                <a:cs typeface="Times New Roman" panose="02020603050405020304" pitchFamily="18" charset="0"/>
              </a:rPr>
              <a:t>nezazmluvní</a:t>
            </a:r>
            <a:r>
              <a:rPr lang="sk-SK" sz="2100" dirty="0">
                <a:ea typeface="Calibri" panose="020F0502020204030204" pitchFamily="34" charset="0"/>
                <a:cs typeface="Times New Roman" panose="02020603050405020304" pitchFamily="18" charset="0"/>
              </a:rPr>
              <a:t> zostávajúce zdroje z úvodnej 70 % obálky, môže ich potenciálne dostať iná kohézna krajina, </a:t>
            </a:r>
            <a:endParaRPr lang="sk-SK" sz="2100" dirty="0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sk-SK" sz="21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Silná </a:t>
            </a:r>
            <a:r>
              <a:rPr lang="sk-SK" sz="2100" dirty="0">
                <a:ea typeface="Calibri" panose="020F0502020204030204" pitchFamily="34" charset="0"/>
                <a:cs typeface="Times New Roman" panose="02020603050405020304" pitchFamily="18" charset="0"/>
              </a:rPr>
              <a:t>preferencia na podporu železničných </a:t>
            </a:r>
            <a:r>
              <a:rPr lang="sk-SK" sz="21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projektov, obzvlášť ak súvisí so „Solidarity </a:t>
            </a:r>
            <a:r>
              <a:rPr lang="sk-SK" sz="2100" dirty="0" err="1" smtClean="0">
                <a:ea typeface="Calibri" panose="020F0502020204030204" pitchFamily="34" charset="0"/>
                <a:cs typeface="Times New Roman" panose="02020603050405020304" pitchFamily="18" charset="0"/>
              </a:rPr>
              <a:t>Lanes</a:t>
            </a:r>
            <a:r>
              <a:rPr lang="sk-SK" sz="21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“;</a:t>
            </a:r>
            <a:endParaRPr lang="sk-SK" sz="21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sk-SK" sz="2100" dirty="0">
                <a:ea typeface="Calibri" panose="020F0502020204030204" pitchFamily="34" charset="0"/>
                <a:cs typeface="Times New Roman" panose="02020603050405020304" pitchFamily="18" charset="0"/>
              </a:rPr>
              <a:t>Projekty cestnej infraštruktúry majú limitovanú podporu, a to do 10 % národnej obálky, čo </a:t>
            </a:r>
            <a:r>
              <a:rPr lang="sk-SK" sz="21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v</a:t>
            </a:r>
            <a:r>
              <a:rPr lang="sk-SK" sz="2100" dirty="0">
                <a:ea typeface="Calibri" panose="020F0502020204030204" pitchFamily="34" charset="0"/>
                <a:cs typeface="Times New Roman" panose="02020603050405020304" pitchFamily="18" charset="0"/>
              </a:rPr>
              <a:t> prípade SR </a:t>
            </a:r>
            <a:r>
              <a:rPr lang="sk-SK" sz="21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predstavuje </a:t>
            </a:r>
            <a:r>
              <a:rPr lang="sk-SK" sz="2100" dirty="0">
                <a:ea typeface="Calibri" panose="020F0502020204030204" pitchFamily="34" charset="0"/>
                <a:cs typeface="Times New Roman" panose="02020603050405020304" pitchFamily="18" charset="0"/>
              </a:rPr>
              <a:t>49,7 mil. EUR;</a:t>
            </a:r>
          </a:p>
          <a:p>
            <a:pPr marL="342900" indent="-342900" algn="just">
              <a:lnSpc>
                <a:spcPct val="107000"/>
              </a:lnSpc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sk-SK" sz="2100" b="1" dirty="0" smtClean="0"/>
              <a:t>V</a:t>
            </a:r>
            <a:r>
              <a:rPr lang="sk-SK" sz="2100" b="1" dirty="0"/>
              <a:t> prípade, ak plánuje prijímateľ požiadať o zdroje na stavebné práce, základnou podmienkou z hľadiska pripravenosti projektu </a:t>
            </a:r>
            <a:r>
              <a:rPr lang="sk-SK" sz="2100" b="1" u="sng" dirty="0"/>
              <a:t>je existencia platnej EIA</a:t>
            </a:r>
            <a:r>
              <a:rPr lang="sk-SK" sz="2100" b="1" dirty="0"/>
              <a:t>. </a:t>
            </a:r>
            <a:endParaRPr lang="sk-SK" sz="2100" b="1" dirty="0" smtClean="0"/>
          </a:p>
          <a:p>
            <a:pPr marL="342900" indent="-342900" algn="just">
              <a:lnSpc>
                <a:spcPct val="107000"/>
              </a:lnSpc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sk-SK" sz="2100" b="1" dirty="0" smtClean="0"/>
              <a:t>Pripravenosť </a:t>
            </a:r>
            <a:r>
              <a:rPr lang="sk-SK" sz="2100" b="1" dirty="0"/>
              <a:t>projektu na realizáciu patrí medzi kritériá výberu projektov </a:t>
            </a:r>
            <a:r>
              <a:rPr lang="sk-SK" sz="2100" dirty="0"/>
              <a:t>(čím pripravenejší = vyšší počet bodov</a:t>
            </a:r>
            <a:r>
              <a:rPr lang="sk-SK" sz="2100" dirty="0" smtClean="0"/>
              <a:t>).</a:t>
            </a:r>
            <a:endParaRPr lang="sk-SK" sz="2100" dirty="0"/>
          </a:p>
        </p:txBody>
      </p:sp>
    </p:spTree>
    <p:extLst>
      <p:ext uri="{BB962C8B-B14F-4D97-AF65-F5344CB8AC3E}">
        <p14:creationId xmlns:p14="http://schemas.microsoft.com/office/powerpoint/2010/main" val="826969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0126DD-1A5C-E13B-1AB4-F6A6F3244D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94255"/>
            <a:ext cx="12191999" cy="706437"/>
          </a:xfrm>
        </p:spPr>
        <p:txBody>
          <a:bodyPr>
            <a:normAutofit/>
          </a:bodyPr>
          <a:lstStyle/>
          <a:p>
            <a:r>
              <a:rPr lang="sk-SK" sz="3500" b="1" dirty="0" smtClean="0">
                <a:solidFill>
                  <a:srgbClr val="0055A0"/>
                </a:solidFill>
                <a:latin typeface="Helvetica" pitchFamily="2" charset="0"/>
              </a:rPr>
              <a:t>Kohézna obálka CEF </a:t>
            </a:r>
            <a:endParaRPr lang="en-SK" sz="3500" b="1" dirty="0">
              <a:solidFill>
                <a:srgbClr val="0055A0"/>
              </a:solidFill>
              <a:latin typeface="Helvetica" pitchFamily="2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34AF97A-9D04-CE94-79FE-162B602BFB9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894947"/>
            <a:ext cx="12191999" cy="455333"/>
          </a:xfrm>
        </p:spPr>
        <p:txBody>
          <a:bodyPr>
            <a:normAutofit/>
          </a:bodyPr>
          <a:lstStyle/>
          <a:p>
            <a:r>
              <a:rPr lang="sk-SK" dirty="0"/>
              <a:t>Tabuľka </a:t>
            </a:r>
            <a:r>
              <a:rPr lang="sk-SK" dirty="0" err="1"/>
              <a:t>zazmluvnených</a:t>
            </a:r>
            <a:r>
              <a:rPr lang="sk-SK" dirty="0"/>
              <a:t> projektov z </a:t>
            </a:r>
            <a:r>
              <a:rPr lang="sk-SK" b="1" dirty="0"/>
              <a:t>prvej výzvy CEF predstavuje sumu 219 402 030 EUR</a:t>
            </a:r>
            <a:endParaRPr lang="en-SK" sz="1500" dirty="0">
              <a:solidFill>
                <a:srgbClr val="0055A0"/>
              </a:solidFill>
              <a:latin typeface="Helvetica" pitchFamily="2" charset="0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E30951-2CE9-74EC-4367-A7630EC7DC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77433" y="6327923"/>
            <a:ext cx="1950009" cy="309768"/>
          </a:xfrm>
        </p:spPr>
        <p:txBody>
          <a:bodyPr/>
          <a:lstStyle/>
          <a:p>
            <a:fld id="{D1B3D289-9156-D948-92DD-A9D147D8AADA}" type="slidenum">
              <a:rPr lang="en-SK" sz="2000" b="1" smtClean="0">
                <a:solidFill>
                  <a:srgbClr val="0055A0"/>
                </a:solidFill>
              </a:rPr>
              <a:t>5</a:t>
            </a:fld>
            <a:endParaRPr lang="en-SK" sz="2000" b="1" dirty="0">
              <a:solidFill>
                <a:srgbClr val="0055A0"/>
              </a:solidFill>
            </a:endParaRPr>
          </a:p>
        </p:txBody>
      </p:sp>
      <p:graphicFrame>
        <p:nvGraphicFramePr>
          <p:cNvPr id="6" name="Tabuľk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4990286"/>
              </p:ext>
            </p:extLst>
          </p:nvPr>
        </p:nvGraphicFramePr>
        <p:xfrm>
          <a:off x="520152" y="1569625"/>
          <a:ext cx="11151693" cy="3731762"/>
        </p:xfrm>
        <a:graphic>
          <a:graphicData uri="http://schemas.openxmlformats.org/drawingml/2006/table">
            <a:tbl>
              <a:tblPr firstRow="1" firstCol="1" bandRow="1"/>
              <a:tblGrid>
                <a:gridCol w="4933148">
                  <a:extLst>
                    <a:ext uri="{9D8B030D-6E8A-4147-A177-3AD203B41FA5}">
                      <a16:colId xmlns:a16="http://schemas.microsoft.com/office/drawing/2014/main" val="446755311"/>
                    </a:ext>
                  </a:extLst>
                </a:gridCol>
                <a:gridCol w="1860522">
                  <a:extLst>
                    <a:ext uri="{9D8B030D-6E8A-4147-A177-3AD203B41FA5}">
                      <a16:colId xmlns:a16="http://schemas.microsoft.com/office/drawing/2014/main" val="2125087874"/>
                    </a:ext>
                  </a:extLst>
                </a:gridCol>
                <a:gridCol w="2092667">
                  <a:extLst>
                    <a:ext uri="{9D8B030D-6E8A-4147-A177-3AD203B41FA5}">
                      <a16:colId xmlns:a16="http://schemas.microsoft.com/office/drawing/2014/main" val="3533008419"/>
                    </a:ext>
                  </a:extLst>
                </a:gridCol>
                <a:gridCol w="2265356">
                  <a:extLst>
                    <a:ext uri="{9D8B030D-6E8A-4147-A177-3AD203B41FA5}">
                      <a16:colId xmlns:a16="http://schemas.microsoft.com/office/drawing/2014/main" val="2485011047"/>
                    </a:ext>
                  </a:extLst>
                </a:gridCol>
              </a:tblGrid>
              <a:tr h="54337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2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Projekt</a:t>
                      </a:r>
                      <a:endParaRPr lang="sk-SK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2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Žiadateľ</a:t>
                      </a:r>
                      <a:endParaRPr lang="sk-SK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2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EÚ zdroj (grant)</a:t>
                      </a:r>
                      <a:endParaRPr lang="sk-SK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2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Doba realizácie</a:t>
                      </a:r>
                      <a:endParaRPr lang="sk-SK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1045138"/>
                  </a:ext>
                </a:extLst>
              </a:tr>
              <a:tr h="40651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2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Modernizácia Devínska Nová Ves – št. hranica SK/CZ</a:t>
                      </a:r>
                      <a:endParaRPr lang="sk-SK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2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ŽSR</a:t>
                      </a:r>
                      <a:endParaRPr lang="sk-SK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2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172 943 752 € </a:t>
                      </a:r>
                      <a:endParaRPr lang="sk-SK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2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01/2022-12/2024</a:t>
                      </a:r>
                      <a:endParaRPr lang="sk-SK" sz="2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35116389"/>
                  </a:ext>
                </a:extLst>
              </a:tr>
              <a:tr h="76560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2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Štúdia uskutočniteľnosti </a:t>
                      </a:r>
                      <a:r>
                        <a:rPr lang="sk-SK" sz="21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Via</a:t>
                      </a:r>
                      <a:r>
                        <a:rPr lang="sk-SK" sz="2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sk-SK" sz="21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Carpatia</a:t>
                      </a:r>
                      <a:endParaRPr lang="sk-SK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2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NDS</a:t>
                      </a:r>
                      <a:endParaRPr lang="sk-SK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2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476 000 € </a:t>
                      </a:r>
                      <a:endParaRPr lang="sk-SK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2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09/2022-12/2026 (vrátane PL aktivít)</a:t>
                      </a:r>
                      <a:endParaRPr lang="sk-SK" sz="2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80966449"/>
                  </a:ext>
                </a:extLst>
              </a:tr>
              <a:tr h="76560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21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Modernizácia terminálu </a:t>
                      </a:r>
                      <a:r>
                        <a:rPr lang="sk-SK" sz="2100" b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Interport</a:t>
                      </a:r>
                      <a:r>
                        <a:rPr lang="sk-SK" sz="2100" b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Haniska pri Košiciach</a:t>
                      </a:r>
                      <a:endParaRPr lang="sk-SK" sz="2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2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BB - TRADE, </a:t>
                      </a:r>
                      <a:r>
                        <a:rPr lang="sk-SK" sz="21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s.r.o</a:t>
                      </a:r>
                      <a:r>
                        <a:rPr lang="sk-SK" sz="2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./</a:t>
                      </a:r>
                      <a:r>
                        <a:rPr lang="sk-SK" sz="21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Interport</a:t>
                      </a:r>
                      <a:endParaRPr lang="sk-SK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2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45 046 </a:t>
                      </a:r>
                      <a:r>
                        <a:rPr lang="sk-SK" sz="21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473 </a:t>
                      </a:r>
                      <a:r>
                        <a:rPr lang="sk-SK" sz="2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€ </a:t>
                      </a:r>
                      <a:endParaRPr lang="sk-SK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2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03/2022-12/2026</a:t>
                      </a:r>
                      <a:endParaRPr lang="sk-SK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23592099"/>
                  </a:ext>
                </a:extLst>
              </a:tr>
              <a:tr h="58945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2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Technická pomoc MD SR – CEF2</a:t>
                      </a:r>
                      <a:endParaRPr lang="sk-SK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2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MD SR</a:t>
                      </a:r>
                      <a:endParaRPr lang="sk-SK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2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935 805 € </a:t>
                      </a:r>
                      <a:endParaRPr lang="sk-SK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2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01/2022-12/2024</a:t>
                      </a:r>
                      <a:endParaRPr lang="sk-SK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2356297"/>
                  </a:ext>
                </a:extLst>
              </a:tr>
              <a:tr h="382805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2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Spolu</a:t>
                      </a:r>
                      <a:endParaRPr lang="sk-SK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2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219 402 </a:t>
                      </a:r>
                      <a:r>
                        <a:rPr lang="sk-SK" sz="2100" b="1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030 </a:t>
                      </a:r>
                      <a:r>
                        <a:rPr lang="sk-SK" sz="2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€</a:t>
                      </a:r>
                      <a:endParaRPr lang="sk-SK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2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sk-SK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649951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20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0126DD-1A5C-E13B-1AB4-F6A6F3244D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94255"/>
            <a:ext cx="12191999" cy="800692"/>
          </a:xfrm>
        </p:spPr>
        <p:txBody>
          <a:bodyPr>
            <a:normAutofit/>
          </a:bodyPr>
          <a:lstStyle/>
          <a:p>
            <a:r>
              <a:rPr lang="sk-SK" sz="3500" b="1" dirty="0" smtClean="0">
                <a:solidFill>
                  <a:schemeClr val="bg1"/>
                </a:solidFill>
                <a:latin typeface="Helvetica" pitchFamily="2" charset="0"/>
              </a:rPr>
              <a:t>Kohézna obálka CEF</a:t>
            </a:r>
            <a:endParaRPr lang="en-SK" sz="3500" b="1" dirty="0">
              <a:solidFill>
                <a:schemeClr val="bg1"/>
              </a:solidFill>
              <a:latin typeface="Helvetica" pitchFamily="2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34AF97A-9D04-CE94-79FE-162B602BFB9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989202"/>
            <a:ext cx="12191999" cy="361078"/>
          </a:xfrm>
        </p:spPr>
        <p:txBody>
          <a:bodyPr>
            <a:normAutofit fontScale="92500" lnSpcReduction="10000"/>
          </a:bodyPr>
          <a:lstStyle/>
          <a:p>
            <a:r>
              <a:rPr lang="sk-SK" dirty="0" smtClean="0"/>
              <a:t>Tabuľka </a:t>
            </a:r>
            <a:r>
              <a:rPr lang="sk-SK" dirty="0"/>
              <a:t>schválených projektov </a:t>
            </a:r>
            <a:r>
              <a:rPr lang="sk-SK" b="1" dirty="0"/>
              <a:t>druhej výzvy CEF </a:t>
            </a:r>
            <a:r>
              <a:rPr lang="sk-SK" b="1" dirty="0" smtClean="0"/>
              <a:t>a </a:t>
            </a:r>
            <a:r>
              <a:rPr lang="sk-SK" b="1" dirty="0"/>
              <a:t>AFIF (</a:t>
            </a:r>
            <a:r>
              <a:rPr lang="sk-SK" b="1" dirty="0" smtClean="0"/>
              <a:t>alt</a:t>
            </a:r>
            <a:r>
              <a:rPr lang="sk-SK" b="1" dirty="0"/>
              <a:t>. palivá) v sume 22 718 102 EUR</a:t>
            </a:r>
            <a:endParaRPr lang="en-SK" sz="1500" dirty="0">
              <a:solidFill>
                <a:srgbClr val="0055A0"/>
              </a:solidFill>
              <a:latin typeface="Helvetica" pitchFamily="2" charset="0"/>
            </a:endParaRPr>
          </a:p>
        </p:txBody>
      </p:sp>
      <p:sp>
        <p:nvSpPr>
          <p:cNvPr id="11" name="Slide Number Placeholder 6">
            <a:extLst>
              <a:ext uri="{FF2B5EF4-FFF2-40B4-BE49-F238E27FC236}">
                <a16:creationId xmlns:a16="http://schemas.microsoft.com/office/drawing/2014/main" id="{41020CCC-1935-4178-BB12-130CA7FB0B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77433" y="6327923"/>
            <a:ext cx="1950009" cy="309768"/>
          </a:xfrm>
        </p:spPr>
        <p:txBody>
          <a:bodyPr/>
          <a:lstStyle/>
          <a:p>
            <a:fld id="{D1B3D289-9156-D948-92DD-A9D147D8AADA}" type="slidenum">
              <a:rPr lang="en-SK" sz="2000" b="1" smtClean="0">
                <a:solidFill>
                  <a:srgbClr val="0055A0"/>
                </a:solidFill>
              </a:rPr>
              <a:t>6</a:t>
            </a:fld>
            <a:endParaRPr lang="en-SK" sz="2000" b="1" dirty="0">
              <a:solidFill>
                <a:srgbClr val="0055A0"/>
              </a:solidFill>
            </a:endParaRPr>
          </a:p>
        </p:txBody>
      </p:sp>
      <p:graphicFrame>
        <p:nvGraphicFramePr>
          <p:cNvPr id="6" name="Tabuľk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5003510"/>
              </p:ext>
            </p:extLst>
          </p:nvPr>
        </p:nvGraphicFramePr>
        <p:xfrm>
          <a:off x="539705" y="1441912"/>
          <a:ext cx="11161305" cy="4794379"/>
        </p:xfrm>
        <a:graphic>
          <a:graphicData uri="http://schemas.openxmlformats.org/drawingml/2006/table">
            <a:tbl>
              <a:tblPr firstRow="1" firstCol="1" bandRow="1"/>
              <a:tblGrid>
                <a:gridCol w="5327350">
                  <a:extLst>
                    <a:ext uri="{9D8B030D-6E8A-4147-A177-3AD203B41FA5}">
                      <a16:colId xmlns:a16="http://schemas.microsoft.com/office/drawing/2014/main" val="2863577626"/>
                    </a:ext>
                  </a:extLst>
                </a:gridCol>
                <a:gridCol w="1522621">
                  <a:extLst>
                    <a:ext uri="{9D8B030D-6E8A-4147-A177-3AD203B41FA5}">
                      <a16:colId xmlns:a16="http://schemas.microsoft.com/office/drawing/2014/main" val="1836737803"/>
                    </a:ext>
                  </a:extLst>
                </a:gridCol>
                <a:gridCol w="2180492">
                  <a:extLst>
                    <a:ext uri="{9D8B030D-6E8A-4147-A177-3AD203B41FA5}">
                      <a16:colId xmlns:a16="http://schemas.microsoft.com/office/drawing/2014/main" val="2915367962"/>
                    </a:ext>
                  </a:extLst>
                </a:gridCol>
                <a:gridCol w="2130842">
                  <a:extLst>
                    <a:ext uri="{9D8B030D-6E8A-4147-A177-3AD203B41FA5}">
                      <a16:colId xmlns:a16="http://schemas.microsoft.com/office/drawing/2014/main" val="2790918578"/>
                    </a:ext>
                  </a:extLst>
                </a:gridCol>
              </a:tblGrid>
              <a:tr h="30708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2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Projekt</a:t>
                      </a:r>
                      <a:endParaRPr lang="sk-SK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2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Žiadateľ</a:t>
                      </a:r>
                      <a:endParaRPr lang="sk-SK" sz="2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2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Zdroje EÚ (grant)</a:t>
                      </a:r>
                      <a:endParaRPr lang="sk-SK" sz="2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2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Doba realizácie</a:t>
                      </a:r>
                      <a:endParaRPr lang="sk-SK" sz="2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60983129"/>
                  </a:ext>
                </a:extLst>
              </a:tr>
              <a:tr h="57833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2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Rekonštrukcia a elektrifikácia Devínska Nová Ves - </a:t>
                      </a:r>
                      <a:r>
                        <a:rPr lang="sk-SK" sz="21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Marchegg</a:t>
                      </a:r>
                      <a:endParaRPr lang="sk-SK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2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ŽSR</a:t>
                      </a:r>
                      <a:endParaRPr lang="sk-SK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2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12 129 629 € </a:t>
                      </a:r>
                      <a:endParaRPr lang="sk-SK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2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01/2023-12/2026</a:t>
                      </a:r>
                      <a:endParaRPr lang="sk-SK" sz="2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32070932"/>
                  </a:ext>
                </a:extLst>
              </a:tr>
              <a:tr h="86750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21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FAIRway</a:t>
                      </a:r>
                      <a:r>
                        <a:rPr lang="sk-SK" sz="2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Danube II – </a:t>
                      </a:r>
                      <a:r>
                        <a:rPr lang="sk-SK" sz="21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next</a:t>
                      </a:r>
                      <a:r>
                        <a:rPr lang="sk-SK" sz="2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step </a:t>
                      </a:r>
                      <a:r>
                        <a:rPr lang="sk-SK" sz="21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towards</a:t>
                      </a:r>
                      <a:r>
                        <a:rPr lang="sk-SK" sz="2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sk-SK" sz="21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Good</a:t>
                      </a:r>
                      <a:r>
                        <a:rPr lang="sk-SK" sz="2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sk-SK" sz="21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Navigation</a:t>
                      </a:r>
                      <a:r>
                        <a:rPr lang="sk-SK" sz="2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Status on </a:t>
                      </a:r>
                      <a:r>
                        <a:rPr lang="sk-SK" sz="21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sk-SK" sz="2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Danube (výška grantu EÚ príslušná len k časti pre SR)</a:t>
                      </a:r>
                      <a:endParaRPr lang="sk-SK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2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VIA DONAU </a:t>
                      </a:r>
                      <a:endParaRPr lang="sk-SK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2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(+ SVP)</a:t>
                      </a:r>
                      <a:endParaRPr lang="sk-SK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2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1 604 719 €</a:t>
                      </a:r>
                      <a:endParaRPr lang="sk-SK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21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sk-SK" sz="21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04/2023-12/2027</a:t>
                      </a:r>
                      <a:endParaRPr lang="sk-SK" sz="2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6117305"/>
                  </a:ext>
                </a:extLst>
              </a:tr>
              <a:tr h="28916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2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Modernizácia terminálu Dobrá (PD)</a:t>
                      </a:r>
                      <a:endParaRPr lang="sk-SK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2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ZSSK Cargo</a:t>
                      </a:r>
                      <a:endParaRPr lang="sk-SK" sz="2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2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1 746 325 € </a:t>
                      </a:r>
                      <a:endParaRPr lang="sk-SK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2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01/2023-12/2026</a:t>
                      </a:r>
                      <a:endParaRPr lang="sk-SK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11746462"/>
                  </a:ext>
                </a:extLst>
              </a:tr>
              <a:tr h="57833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2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Implementácia ERTMS / ETCS lokomotív ZSSK CARGO séria 131 a 363</a:t>
                      </a:r>
                      <a:endParaRPr lang="sk-SK" sz="2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2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ZSSK Cargo</a:t>
                      </a:r>
                      <a:endParaRPr lang="sk-SK" sz="2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2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4 900 000 € </a:t>
                      </a:r>
                      <a:endParaRPr lang="sk-SK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2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11/2023-10/2027</a:t>
                      </a:r>
                      <a:endParaRPr lang="sk-SK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53829837"/>
                  </a:ext>
                </a:extLst>
              </a:tr>
              <a:tr h="115666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2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AFIF Accelerate the Central and East European Ultra-Fast Charging (UNIT CONTRIBUTION - výška grantu EÚ príslušná len k lokalitám v rámci SR)</a:t>
                      </a:r>
                      <a:endParaRPr lang="sk-SK" sz="2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2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OMV</a:t>
                      </a:r>
                      <a:endParaRPr lang="sk-SK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2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1 890 000 €</a:t>
                      </a:r>
                      <a:endParaRPr lang="sk-SK" sz="2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2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12/2022-12/2023</a:t>
                      </a:r>
                      <a:endParaRPr lang="sk-SK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28802363"/>
                  </a:ext>
                </a:extLst>
              </a:tr>
              <a:tr h="289168"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2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Spolu</a:t>
                      </a:r>
                      <a:endParaRPr lang="sk-SK" sz="2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2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22 718 102 €</a:t>
                      </a:r>
                      <a:endParaRPr lang="sk-SK" sz="2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2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sk-SK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082971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01651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0126DD-1A5C-E13B-1AB4-F6A6F3244D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94255"/>
            <a:ext cx="12191999" cy="706437"/>
          </a:xfrm>
        </p:spPr>
        <p:txBody>
          <a:bodyPr>
            <a:normAutofit/>
          </a:bodyPr>
          <a:lstStyle/>
          <a:p>
            <a:r>
              <a:rPr lang="sk-SK" sz="3500" b="1" dirty="0" smtClean="0">
                <a:solidFill>
                  <a:srgbClr val="0055A0"/>
                </a:solidFill>
                <a:latin typeface="Helvetica" pitchFamily="2" charset="0"/>
              </a:rPr>
              <a:t>Všeobecná </a:t>
            </a:r>
            <a:r>
              <a:rPr lang="sk-SK" sz="3500" b="1" dirty="0">
                <a:solidFill>
                  <a:srgbClr val="0055A0"/>
                </a:solidFill>
                <a:latin typeface="Helvetica" pitchFamily="2" charset="0"/>
              </a:rPr>
              <a:t>obálka CEF</a:t>
            </a:r>
            <a:endParaRPr lang="en-SK" sz="3500" b="1" dirty="0">
              <a:solidFill>
                <a:srgbClr val="0055A0"/>
              </a:solidFill>
              <a:latin typeface="Helvetica" pitchFamily="2" charset="0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E30951-2CE9-74EC-4367-A7630EC7DC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77433" y="6327923"/>
            <a:ext cx="1950009" cy="309768"/>
          </a:xfrm>
        </p:spPr>
        <p:txBody>
          <a:bodyPr/>
          <a:lstStyle/>
          <a:p>
            <a:fld id="{D1B3D289-9156-D948-92DD-A9D147D8AADA}" type="slidenum">
              <a:rPr lang="en-SK" sz="2000" b="1" smtClean="0">
                <a:solidFill>
                  <a:srgbClr val="0055A0"/>
                </a:solidFill>
              </a:rPr>
              <a:t>7</a:t>
            </a:fld>
            <a:endParaRPr lang="en-SK" sz="2000" b="1" dirty="0">
              <a:solidFill>
                <a:srgbClr val="0055A0"/>
              </a:solidFill>
            </a:endParaRPr>
          </a:p>
        </p:txBody>
      </p:sp>
      <p:sp>
        <p:nvSpPr>
          <p:cNvPr id="4" name="Obdĺžnik 3"/>
          <p:cNvSpPr/>
          <p:nvPr/>
        </p:nvSpPr>
        <p:spPr>
          <a:xfrm>
            <a:off x="490988" y="991646"/>
            <a:ext cx="10808678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k-SK" sz="2100" dirty="0" smtClean="0"/>
              <a:t>Maximálne </a:t>
            </a:r>
            <a:r>
              <a:rPr lang="sk-SK" sz="2100" dirty="0"/>
              <a:t>spolufinancovanie je 30 - 50</a:t>
            </a:r>
            <a:r>
              <a:rPr lang="sk-SK" sz="2100" dirty="0" smtClean="0"/>
              <a:t>%</a:t>
            </a:r>
          </a:p>
          <a:p>
            <a:pPr>
              <a:spcBef>
                <a:spcPts val="1200"/>
              </a:spcBef>
            </a:pPr>
            <a:r>
              <a:rPr lang="sk-SK" sz="2100" b="1" dirty="0" smtClean="0"/>
              <a:t>Predložený </a:t>
            </a:r>
            <a:r>
              <a:rPr lang="sk-SK" sz="2100" b="1" dirty="0"/>
              <a:t>projekt v súvislosti s Ukrajinou (len časť SR</a:t>
            </a:r>
            <a:r>
              <a:rPr lang="sk-SK" sz="2100" b="1" dirty="0" smtClean="0"/>
              <a:t>):</a:t>
            </a:r>
            <a:endParaRPr lang="sk-SK" sz="2100" dirty="0"/>
          </a:p>
        </p:txBody>
      </p:sp>
      <p:graphicFrame>
        <p:nvGraphicFramePr>
          <p:cNvPr id="8" name="Tabuľk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928553"/>
              </p:ext>
            </p:extLst>
          </p:nvPr>
        </p:nvGraphicFramePr>
        <p:xfrm>
          <a:off x="406858" y="2025747"/>
          <a:ext cx="11378281" cy="3424557"/>
        </p:xfrm>
        <a:graphic>
          <a:graphicData uri="http://schemas.openxmlformats.org/drawingml/2006/table">
            <a:tbl>
              <a:tblPr firstRow="1" firstCol="1" bandRow="1"/>
              <a:tblGrid>
                <a:gridCol w="2664392">
                  <a:extLst>
                    <a:ext uri="{9D8B030D-6E8A-4147-A177-3AD203B41FA5}">
                      <a16:colId xmlns:a16="http://schemas.microsoft.com/office/drawing/2014/main" val="3271493371"/>
                    </a:ext>
                  </a:extLst>
                </a:gridCol>
                <a:gridCol w="8713889">
                  <a:extLst>
                    <a:ext uri="{9D8B030D-6E8A-4147-A177-3AD203B41FA5}">
                      <a16:colId xmlns:a16="http://schemas.microsoft.com/office/drawing/2014/main" val="825861939"/>
                    </a:ext>
                  </a:extLst>
                </a:gridCol>
              </a:tblGrid>
              <a:tr h="39154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2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Názov projektu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2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EU-</a:t>
                      </a:r>
                      <a:r>
                        <a:rPr lang="sk-SK" sz="21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Ukraine</a:t>
                      </a:r>
                      <a:r>
                        <a:rPr lang="sk-SK" sz="2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SL– </a:t>
                      </a:r>
                      <a:r>
                        <a:rPr lang="sk-SK" sz="21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optimisation</a:t>
                      </a:r>
                      <a:r>
                        <a:rPr lang="sk-SK" sz="2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and </a:t>
                      </a:r>
                      <a:r>
                        <a:rPr lang="sk-SK" sz="21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modernisation</a:t>
                      </a:r>
                      <a:r>
                        <a:rPr lang="sk-SK" sz="2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of transport </a:t>
                      </a:r>
                      <a:r>
                        <a:rPr lang="sk-SK" sz="21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flows</a:t>
                      </a:r>
                      <a:r>
                        <a:rPr lang="sk-SK" sz="2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in </a:t>
                      </a:r>
                      <a:r>
                        <a:rPr lang="sk-SK" sz="21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terms</a:t>
                      </a:r>
                      <a:r>
                        <a:rPr lang="sk-SK" sz="2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of </a:t>
                      </a:r>
                      <a:r>
                        <a:rPr lang="sk-SK" sz="21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infrastructure</a:t>
                      </a:r>
                      <a:r>
                        <a:rPr lang="sk-SK" sz="2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sk-SK" sz="21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capacity</a:t>
                      </a:r>
                      <a:r>
                        <a:rPr lang="sk-SK" sz="2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sk-SK" sz="21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interoperability</a:t>
                      </a:r>
                      <a:r>
                        <a:rPr lang="sk-SK" sz="2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and </a:t>
                      </a:r>
                      <a:r>
                        <a:rPr lang="sk-SK" sz="21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efficiency</a:t>
                      </a:r>
                      <a:r>
                        <a:rPr lang="sk-SK" sz="2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of </a:t>
                      </a:r>
                      <a:r>
                        <a:rPr lang="sk-SK" sz="21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sk-SK" sz="2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sk-SK" sz="21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border</a:t>
                      </a:r>
                      <a:r>
                        <a:rPr lang="sk-SK" sz="2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sk-SK" sz="21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crossing</a:t>
                      </a:r>
                      <a:r>
                        <a:rPr lang="sk-SK" sz="2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sk-SK" sz="21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services</a:t>
                      </a:r>
                      <a:r>
                        <a:rPr lang="sk-SK" sz="2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at </a:t>
                      </a:r>
                      <a:r>
                        <a:rPr lang="sk-SK" sz="21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sk-SK" sz="2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sk-SK" sz="21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common</a:t>
                      </a:r>
                      <a:r>
                        <a:rPr lang="sk-SK" sz="2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HU/SK/UA </a:t>
                      </a:r>
                      <a:r>
                        <a:rPr lang="sk-SK" sz="21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rail</a:t>
                      </a:r>
                      <a:r>
                        <a:rPr lang="sk-SK" sz="2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BCP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88041136"/>
                  </a:ext>
                </a:extLst>
              </a:tr>
              <a:tr h="2349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2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Prijímateľ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2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Finančné riaditeľstvo SR + MD SR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18636679"/>
                  </a:ext>
                </a:extLst>
              </a:tr>
              <a:tr h="58754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2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Zameranie projektu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2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Nákup a montáž stacionárneho železničného röntgenového skenera na hraničnom priechode Čierna nad Tisou vrátane potrebných stavebných prác. Predmetom projektu je aj štúdia na optimalizáciu colných systémov a infraštruktúry železníc na hranici (spoločná </a:t>
                      </a:r>
                      <a:r>
                        <a:rPr lang="sk-SK" sz="21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štúdia </a:t>
                      </a:r>
                      <a:r>
                        <a:rPr lang="sk-SK" sz="2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medzi SR/UA/HU).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28340945"/>
                  </a:ext>
                </a:extLst>
              </a:tr>
              <a:tr h="24289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2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Alokácia na projekt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21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cca. 5 mil.</a:t>
                      </a:r>
                      <a:r>
                        <a:rPr lang="sk-SK" sz="21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sk-SK" sz="21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EUR (suma grantu)</a:t>
                      </a:r>
                      <a:endParaRPr lang="sk-SK" sz="2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73136346"/>
                  </a:ext>
                </a:extLst>
              </a:tr>
              <a:tr h="24788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2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Doba realizácie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sk-SK" sz="2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01/2023 - 01/2028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768854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01184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0126DD-1A5C-E13B-1AB4-F6A6F3244D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94255"/>
            <a:ext cx="12191999" cy="800692"/>
          </a:xfrm>
        </p:spPr>
        <p:txBody>
          <a:bodyPr>
            <a:normAutofit/>
          </a:bodyPr>
          <a:lstStyle/>
          <a:p>
            <a:r>
              <a:rPr lang="sk-SK" sz="3500" b="1" dirty="0" smtClean="0">
                <a:solidFill>
                  <a:schemeClr val="bg1"/>
                </a:solidFill>
                <a:latin typeface="Helvetica" pitchFamily="2" charset="0"/>
              </a:rPr>
              <a:t>Vojenská </a:t>
            </a:r>
            <a:r>
              <a:rPr lang="sk-SK" sz="3500" b="1" dirty="0">
                <a:solidFill>
                  <a:schemeClr val="bg1"/>
                </a:solidFill>
                <a:latin typeface="Helvetica" pitchFamily="2" charset="0"/>
              </a:rPr>
              <a:t>mobilita CEF</a:t>
            </a:r>
            <a:endParaRPr lang="en-SK" sz="3500" b="1" dirty="0">
              <a:solidFill>
                <a:schemeClr val="bg1"/>
              </a:solidFill>
              <a:latin typeface="Helvetica" pitchFamily="2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34AF97A-9D04-CE94-79FE-162B602BFB9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989202"/>
            <a:ext cx="12191999" cy="361078"/>
          </a:xfrm>
        </p:spPr>
        <p:txBody>
          <a:bodyPr>
            <a:normAutofit/>
          </a:bodyPr>
          <a:lstStyle/>
          <a:p>
            <a:r>
              <a:rPr lang="sk-SK" sz="1600" b="1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Projekty</a:t>
            </a:r>
            <a:r>
              <a:rPr lang="sk-SK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MD SR, ktoré sú </a:t>
            </a:r>
            <a:r>
              <a:rPr lang="sk-SK" sz="16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predložené </a:t>
            </a:r>
            <a:r>
              <a:rPr lang="sk-SK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 podporu z alokácie CEF „vojenská mobilita“</a:t>
            </a:r>
            <a:r>
              <a:rPr lang="sk-SK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endParaRPr lang="en-SK" sz="1500" dirty="0">
              <a:solidFill>
                <a:srgbClr val="0055A0"/>
              </a:solidFill>
              <a:latin typeface="Helvetica" pitchFamily="2" charset="0"/>
            </a:endParaRPr>
          </a:p>
        </p:txBody>
      </p:sp>
      <p:sp>
        <p:nvSpPr>
          <p:cNvPr id="11" name="Slide Number Placeholder 6">
            <a:extLst>
              <a:ext uri="{FF2B5EF4-FFF2-40B4-BE49-F238E27FC236}">
                <a16:creationId xmlns:a16="http://schemas.microsoft.com/office/drawing/2014/main" id="{41020CCC-1935-4178-BB12-130CA7FB0B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77433" y="6327923"/>
            <a:ext cx="1950009" cy="309768"/>
          </a:xfrm>
        </p:spPr>
        <p:txBody>
          <a:bodyPr/>
          <a:lstStyle/>
          <a:p>
            <a:fld id="{D1B3D289-9156-D948-92DD-A9D147D8AADA}" type="slidenum">
              <a:rPr lang="en-SK" sz="2000" b="1" smtClean="0">
                <a:solidFill>
                  <a:srgbClr val="0055A0"/>
                </a:solidFill>
              </a:rPr>
              <a:t>8</a:t>
            </a:fld>
            <a:endParaRPr lang="en-SK" sz="2000" b="1" dirty="0">
              <a:solidFill>
                <a:srgbClr val="0055A0"/>
              </a:solidFill>
            </a:endParaRPr>
          </a:p>
        </p:txBody>
      </p:sp>
      <p:sp>
        <p:nvSpPr>
          <p:cNvPr id="4" name="Obdĺžnik 3"/>
          <p:cNvSpPr/>
          <p:nvPr/>
        </p:nvSpPr>
        <p:spPr>
          <a:xfrm>
            <a:off x="515815" y="1350280"/>
            <a:ext cx="11114856" cy="41469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05000"/>
              </a:lnSpc>
              <a:spcBef>
                <a:spcPts val="600"/>
              </a:spcBef>
              <a:spcAft>
                <a:spcPts val="0"/>
              </a:spcAft>
            </a:pPr>
            <a:r>
              <a:rPr lang="sk-SK" sz="2400" b="1" u="sng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Rozvoj </a:t>
            </a:r>
            <a:r>
              <a:rPr lang="sk-SK" sz="2400" b="1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dopravného koridoru Rýn – Dunaj v súvislosti s </a:t>
            </a:r>
            <a:r>
              <a:rPr lang="sk-SK" sz="2400" b="1" u="sng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vojensko</a:t>
            </a:r>
            <a:r>
              <a:rPr lang="sk-SK" sz="2400" b="1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– civilným využitím</a:t>
            </a:r>
            <a:endParaRPr lang="sk-SK" sz="2400" u="sng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sk-SK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Prijímateľ: </a:t>
            </a:r>
            <a:r>
              <a:rPr lang="sk-SK" sz="2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NDS </a:t>
            </a:r>
            <a:r>
              <a:rPr lang="sk-SK" sz="2400" b="1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a.s</a:t>
            </a:r>
            <a:r>
              <a:rPr lang="sk-SK" sz="2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sk-SK" sz="2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sk-SK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Obsah: </a:t>
            </a:r>
          </a:p>
          <a:p>
            <a:pPr marL="742950" lvl="1" indent="-285750" algn="just">
              <a:lnSpc>
                <a:spcPct val="107000"/>
              </a:lnSpc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sk-SK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D1 Bidovce – št. hranica: primárne EIA, DÚR, </a:t>
            </a:r>
          </a:p>
          <a:p>
            <a:pPr marL="742950" lvl="1" indent="-285750" algn="just">
              <a:lnSpc>
                <a:spcPct val="107000"/>
              </a:lnSpc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sk-SK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D1 tunel Branisko, II. profil: štúdia a EIA, </a:t>
            </a:r>
          </a:p>
          <a:p>
            <a:pPr marL="742950" lvl="1" indent="-285750" algn="just">
              <a:lnSpc>
                <a:spcPct val="107000"/>
              </a:lnSpc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sk-SK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D1 Turany – Hubová: DSP, </a:t>
            </a:r>
          </a:p>
          <a:p>
            <a:pPr marL="342900" lvl="0" indent="-342900" algn="just">
              <a:lnSpc>
                <a:spcPct val="107000"/>
              </a:lnSpc>
              <a:spcBef>
                <a:spcPts val="60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sk-SK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Žiadaný grant: </a:t>
            </a:r>
            <a:r>
              <a:rPr lang="sk-SK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17,26 mil. </a:t>
            </a:r>
            <a:r>
              <a:rPr lang="sk-SK" sz="2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EUR</a:t>
            </a:r>
          </a:p>
          <a:p>
            <a:pPr algn="just">
              <a:lnSpc>
                <a:spcPct val="107000"/>
              </a:lnSpc>
              <a:spcBef>
                <a:spcPts val="600"/>
              </a:spcBef>
            </a:pPr>
            <a:endParaRPr lang="sk-SK" sz="2000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7000"/>
              </a:lnSpc>
              <a:spcBef>
                <a:spcPts val="600"/>
              </a:spcBef>
              <a:spcAft>
                <a:spcPts val="0"/>
              </a:spcAft>
            </a:pPr>
            <a:endParaRPr lang="sk-SK" sz="2000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7000"/>
              </a:lnSpc>
              <a:spcBef>
                <a:spcPts val="600"/>
              </a:spcBef>
              <a:spcAft>
                <a:spcPts val="0"/>
              </a:spcAft>
            </a:pPr>
            <a:endParaRPr lang="sk-SK" sz="2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Obrázo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8588" y="1853971"/>
            <a:ext cx="4027394" cy="2684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511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0126DD-1A5C-E13B-1AB4-F6A6F3244D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94255"/>
            <a:ext cx="12191999" cy="800692"/>
          </a:xfrm>
        </p:spPr>
        <p:txBody>
          <a:bodyPr>
            <a:normAutofit/>
          </a:bodyPr>
          <a:lstStyle/>
          <a:p>
            <a:r>
              <a:rPr lang="sk-SK" sz="3500" b="1" dirty="0" smtClean="0">
                <a:solidFill>
                  <a:schemeClr val="bg1"/>
                </a:solidFill>
                <a:latin typeface="Helvetica" pitchFamily="2" charset="0"/>
              </a:rPr>
              <a:t>Vojenská </a:t>
            </a:r>
            <a:r>
              <a:rPr lang="sk-SK" sz="3500" b="1" dirty="0">
                <a:solidFill>
                  <a:schemeClr val="bg1"/>
                </a:solidFill>
                <a:latin typeface="Helvetica" pitchFamily="2" charset="0"/>
              </a:rPr>
              <a:t>mobilita CEF</a:t>
            </a:r>
            <a:endParaRPr lang="en-SK" sz="3500" b="1" dirty="0">
              <a:solidFill>
                <a:schemeClr val="bg1"/>
              </a:solidFill>
              <a:latin typeface="Helvetica" pitchFamily="2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34AF97A-9D04-CE94-79FE-162B602BFB9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989202"/>
            <a:ext cx="12191999" cy="361078"/>
          </a:xfrm>
        </p:spPr>
        <p:txBody>
          <a:bodyPr>
            <a:normAutofit/>
          </a:bodyPr>
          <a:lstStyle/>
          <a:p>
            <a:r>
              <a:rPr lang="sk-SK" sz="1600" b="1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Projekty</a:t>
            </a:r>
            <a:r>
              <a:rPr lang="sk-SK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MD SR, ktoré sú </a:t>
            </a:r>
            <a:r>
              <a:rPr lang="sk-SK" sz="16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predložené </a:t>
            </a:r>
            <a:r>
              <a:rPr lang="sk-SK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 podporu z alokácie CEF „vojenská mobilita“</a:t>
            </a:r>
            <a:r>
              <a:rPr lang="sk-SK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endParaRPr lang="en-SK" sz="1500" dirty="0">
              <a:solidFill>
                <a:srgbClr val="0055A0"/>
              </a:solidFill>
              <a:latin typeface="Helvetica" pitchFamily="2" charset="0"/>
            </a:endParaRPr>
          </a:p>
        </p:txBody>
      </p:sp>
      <p:sp>
        <p:nvSpPr>
          <p:cNvPr id="11" name="Slide Number Placeholder 6">
            <a:extLst>
              <a:ext uri="{FF2B5EF4-FFF2-40B4-BE49-F238E27FC236}">
                <a16:creationId xmlns:a16="http://schemas.microsoft.com/office/drawing/2014/main" id="{41020CCC-1935-4178-BB12-130CA7FB0B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77433" y="6327923"/>
            <a:ext cx="1950009" cy="309768"/>
          </a:xfrm>
        </p:spPr>
        <p:txBody>
          <a:bodyPr/>
          <a:lstStyle/>
          <a:p>
            <a:fld id="{D1B3D289-9156-D948-92DD-A9D147D8AADA}" type="slidenum">
              <a:rPr lang="en-SK" sz="2000" b="1" smtClean="0">
                <a:solidFill>
                  <a:srgbClr val="0055A0"/>
                </a:solidFill>
              </a:rPr>
              <a:t>9</a:t>
            </a:fld>
            <a:endParaRPr lang="en-SK" sz="2000" b="1" dirty="0">
              <a:solidFill>
                <a:srgbClr val="0055A0"/>
              </a:solidFill>
            </a:endParaRPr>
          </a:p>
        </p:txBody>
      </p:sp>
      <p:sp>
        <p:nvSpPr>
          <p:cNvPr id="4" name="Obdĺžnik 3"/>
          <p:cNvSpPr/>
          <p:nvPr/>
        </p:nvSpPr>
        <p:spPr>
          <a:xfrm>
            <a:off x="428925" y="1444535"/>
            <a:ext cx="11015555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sk-SK" sz="2400" b="1" dirty="0"/>
              <a:t>Rozvoj </a:t>
            </a:r>
            <a:r>
              <a:rPr lang="sk-SK" sz="2400" b="1" dirty="0" err="1"/>
              <a:t>vojensko</a:t>
            </a:r>
            <a:r>
              <a:rPr lang="sk-SK" sz="2400" b="1" dirty="0"/>
              <a:t> - civilného potenciálu VIA CARPATIA na území SR</a:t>
            </a:r>
            <a:endParaRPr lang="sk-SK" sz="24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sk-SK" sz="2400" dirty="0"/>
              <a:t>Prijímateľ: NDS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sk-SK" sz="2400" dirty="0"/>
              <a:t>Obsah: 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sk-SK" sz="2400" dirty="0" smtClean="0"/>
              <a:t>R4</a:t>
            </a:r>
            <a:r>
              <a:rPr lang="sk-SK" sz="2400" dirty="0"/>
              <a:t>, Prešov, severný obchvat, II. etapa, stavebné práce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sk-SK" sz="2400" dirty="0" smtClean="0"/>
              <a:t>R4</a:t>
            </a:r>
            <a:r>
              <a:rPr lang="sk-SK" sz="2400" dirty="0"/>
              <a:t>, úseky od Kapušian po hranicu SK/PL, väčšinou </a:t>
            </a:r>
            <a:r>
              <a:rPr lang="sk-SK" sz="2400" dirty="0" smtClean="0"/>
              <a:t>DÚR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sk-SK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Žiadaný </a:t>
            </a:r>
            <a:r>
              <a:rPr lang="sk-SK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grant</a:t>
            </a:r>
            <a:r>
              <a:rPr lang="sk-SK" sz="2400" dirty="0" smtClean="0"/>
              <a:t>: </a:t>
            </a:r>
            <a:r>
              <a:rPr lang="sk-SK" sz="2400" dirty="0"/>
              <a:t>178,62 mil. EUR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endParaRPr lang="sk-SK" sz="2100" dirty="0" smtClean="0"/>
          </a:p>
          <a:p>
            <a:pPr lvl="0"/>
            <a:endParaRPr lang="sk-SK" sz="2100" dirty="0"/>
          </a:p>
        </p:txBody>
      </p:sp>
      <p:pic>
        <p:nvPicPr>
          <p:cNvPr id="7" name="Obrázo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4511" y="3668550"/>
            <a:ext cx="4162975" cy="3122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5467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0126DD-1A5C-E13B-1AB4-F6A6F3244D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94255"/>
            <a:ext cx="12191999" cy="800692"/>
          </a:xfrm>
        </p:spPr>
        <p:txBody>
          <a:bodyPr>
            <a:normAutofit/>
          </a:bodyPr>
          <a:lstStyle/>
          <a:p>
            <a:r>
              <a:rPr lang="sk-SK" sz="3500" b="1" dirty="0" smtClean="0">
                <a:solidFill>
                  <a:schemeClr val="bg1"/>
                </a:solidFill>
                <a:latin typeface="Helvetica" pitchFamily="2" charset="0"/>
              </a:rPr>
              <a:t>Vojenská </a:t>
            </a:r>
            <a:r>
              <a:rPr lang="sk-SK" sz="3500" b="1" dirty="0">
                <a:solidFill>
                  <a:schemeClr val="bg1"/>
                </a:solidFill>
                <a:latin typeface="Helvetica" pitchFamily="2" charset="0"/>
              </a:rPr>
              <a:t>mobilita CEF</a:t>
            </a:r>
            <a:endParaRPr lang="en-SK" sz="3500" b="1" dirty="0">
              <a:solidFill>
                <a:schemeClr val="bg1"/>
              </a:solidFill>
              <a:latin typeface="Helvetica" pitchFamily="2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34AF97A-9D04-CE94-79FE-162B602BFB9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989202"/>
            <a:ext cx="12191999" cy="361078"/>
          </a:xfrm>
        </p:spPr>
        <p:txBody>
          <a:bodyPr>
            <a:normAutofit/>
          </a:bodyPr>
          <a:lstStyle/>
          <a:p>
            <a:r>
              <a:rPr lang="sk-SK" sz="1600" b="1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Projekty</a:t>
            </a:r>
            <a:r>
              <a:rPr lang="sk-SK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MD SR, ktoré sú </a:t>
            </a:r>
            <a:r>
              <a:rPr lang="sk-SK" sz="16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predložené </a:t>
            </a:r>
            <a:r>
              <a:rPr lang="sk-SK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 podporu z alokácie CEF „vojenská mobilita“</a:t>
            </a:r>
            <a:r>
              <a:rPr lang="sk-SK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endParaRPr lang="en-SK" sz="1500" dirty="0">
              <a:solidFill>
                <a:srgbClr val="0055A0"/>
              </a:solidFill>
              <a:latin typeface="Helvetica" pitchFamily="2" charset="0"/>
            </a:endParaRPr>
          </a:p>
        </p:txBody>
      </p:sp>
      <p:sp>
        <p:nvSpPr>
          <p:cNvPr id="11" name="Slide Number Placeholder 6">
            <a:extLst>
              <a:ext uri="{FF2B5EF4-FFF2-40B4-BE49-F238E27FC236}">
                <a16:creationId xmlns:a16="http://schemas.microsoft.com/office/drawing/2014/main" id="{41020CCC-1935-4178-BB12-130CA7FB0B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77433" y="6327923"/>
            <a:ext cx="1950009" cy="309768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1B3D289-9156-D948-92DD-A9D147D8AADA}" type="slidenum">
              <a:rPr kumimoji="0" lang="en-SK" sz="2000" b="1" i="0" u="none" strike="noStrike" kern="1200" cap="none" spc="0" normalizeH="0" baseline="0" noProof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SK" sz="2000" b="1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Obdĺžnik 3"/>
          <p:cNvSpPr/>
          <p:nvPr/>
        </p:nvSpPr>
        <p:spPr>
          <a:xfrm>
            <a:off x="428925" y="1444535"/>
            <a:ext cx="10010129" cy="48178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sz="2100" b="1" dirty="0" smtClean="0">
                <a:solidFill>
                  <a:prstClr val="black"/>
                </a:solidFill>
              </a:rPr>
              <a:t>Beyond </a:t>
            </a:r>
            <a:r>
              <a:rPr lang="en-US" sz="2100" b="1" dirty="0">
                <a:solidFill>
                  <a:prstClr val="black"/>
                </a:solidFill>
              </a:rPr>
              <a:t>Borders: </a:t>
            </a:r>
            <a:r>
              <a:rPr lang="en-US" sz="2100" b="1" dirty="0" err="1">
                <a:solidFill>
                  <a:prstClr val="black"/>
                </a:solidFill>
              </a:rPr>
              <a:t>Košice</a:t>
            </a:r>
            <a:r>
              <a:rPr lang="en-US" sz="2100" b="1" dirty="0">
                <a:solidFill>
                  <a:prstClr val="black"/>
                </a:solidFill>
              </a:rPr>
              <a:t> International Airport Dual-use Extension for </a:t>
            </a:r>
            <a:r>
              <a:rPr lang="en-US" sz="2100" b="1" dirty="0" smtClean="0">
                <a:solidFill>
                  <a:prstClr val="black"/>
                </a:solidFill>
              </a:rPr>
              <a:t>Europe´s</a:t>
            </a:r>
            <a:r>
              <a:rPr lang="sk-SK" sz="2100" b="1" dirty="0" smtClean="0">
                <a:solidFill>
                  <a:prstClr val="black"/>
                </a:solidFill>
              </a:rPr>
              <a:t> </a:t>
            </a:r>
            <a:r>
              <a:rPr lang="en-US" sz="2100" b="1" dirty="0" smtClean="0">
                <a:solidFill>
                  <a:prstClr val="black"/>
                </a:solidFill>
              </a:rPr>
              <a:t>Future </a:t>
            </a:r>
            <a:r>
              <a:rPr lang="en-US" sz="2100" b="1" dirty="0">
                <a:solidFill>
                  <a:prstClr val="black"/>
                </a:solidFill>
              </a:rPr>
              <a:t>Security (KEFS</a:t>
            </a:r>
            <a:r>
              <a:rPr lang="en-US" sz="2100" b="1" dirty="0" smtClean="0">
                <a:solidFill>
                  <a:prstClr val="black"/>
                </a:solidFill>
              </a:rPr>
              <a:t>)</a:t>
            </a:r>
            <a:endParaRPr lang="sk-SK" sz="2100" b="1" dirty="0" smtClean="0">
              <a:solidFill>
                <a:prstClr val="black"/>
              </a:solidFill>
            </a:endParaRPr>
          </a:p>
          <a:p>
            <a:pPr lvl="0">
              <a:defRPr/>
            </a:pPr>
            <a:endParaRPr kumimoji="0" lang="sk-SK" sz="21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sk-SK" sz="2400" dirty="0"/>
              <a:t>Prijímateľ</a:t>
            </a:r>
            <a:r>
              <a:rPr lang="sk-SK" sz="2400" dirty="0" smtClean="0"/>
              <a:t>: </a:t>
            </a:r>
            <a:r>
              <a:rPr lang="sk-SK" sz="2400" dirty="0"/>
              <a:t>Letisko </a:t>
            </a:r>
            <a:r>
              <a:rPr lang="sk-SK" sz="2400" dirty="0" smtClean="0"/>
              <a:t>Košice </a:t>
            </a:r>
            <a:r>
              <a:rPr lang="sk-SK" sz="2400" dirty="0"/>
              <a:t>– </a:t>
            </a:r>
            <a:r>
              <a:rPr lang="sk-SK" sz="2400" dirty="0" err="1"/>
              <a:t>Airport</a:t>
            </a:r>
            <a:r>
              <a:rPr lang="sk-SK" sz="2400" dirty="0"/>
              <a:t> Košice, </a:t>
            </a:r>
            <a:r>
              <a:rPr lang="sk-SK" sz="2400" dirty="0" err="1"/>
              <a:t>a.s</a:t>
            </a:r>
            <a:r>
              <a:rPr lang="sk-SK" sz="2400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sk-SK" sz="2400" dirty="0" smtClean="0"/>
              <a:t>Obsah</a:t>
            </a:r>
            <a:r>
              <a:rPr lang="sk-SK" sz="2400" dirty="0"/>
              <a:t>: </a:t>
            </a:r>
            <a:endParaRPr lang="sk-SK" sz="2400" dirty="0" smtClean="0"/>
          </a:p>
          <a:p>
            <a:pPr marL="538163" lvl="1" indent="-269875" algn="just">
              <a:lnSpc>
                <a:spcPct val="107000"/>
              </a:lnSpc>
              <a:buFont typeface="Courier New" panose="02070309020205020404" pitchFamily="49" charset="0"/>
              <a:buChar char="o"/>
              <a:defRPr/>
            </a:pPr>
            <a:r>
              <a:rPr lang="sk-SK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Adaptácia vybraných prvkov letiskovej infraštruktúry </a:t>
            </a:r>
            <a:r>
              <a:rPr lang="sk-SK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 štandardy civilno-obranného dvojakého využitia v </a:t>
            </a:r>
            <a:r>
              <a:rPr lang="sk-SK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zmysle podmienok </a:t>
            </a:r>
            <a:r>
              <a:rPr lang="sk-SK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definovaných vo vykonávacom nariadení </a:t>
            </a:r>
            <a:r>
              <a:rPr lang="sk-SK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EK 2021/1328</a:t>
            </a:r>
            <a:endParaRPr lang="sk-SK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38163" lvl="1" indent="-269875" algn="just">
              <a:lnSpc>
                <a:spcPct val="107000"/>
              </a:lnSpc>
              <a:buFont typeface="Courier New" panose="02070309020205020404" pitchFamily="49" charset="0"/>
              <a:buChar char="o"/>
              <a:defRPr/>
            </a:pPr>
            <a:r>
              <a:rPr lang="sk-SK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Letisko KE plánuje v rámci projektu KEFS zrealizovať dve nosné investície:</a:t>
            </a:r>
          </a:p>
          <a:p>
            <a:pPr lvl="1" indent="80963" algn="just">
              <a:lnSpc>
                <a:spcPct val="107000"/>
              </a:lnSpc>
              <a:defRPr/>
            </a:pPr>
            <a:r>
              <a:rPr lang="sk-SK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1. Rozšírenie odbavovacej plochy APN 1</a:t>
            </a:r>
          </a:p>
          <a:p>
            <a:pPr lvl="1" indent="80963" algn="just">
              <a:lnSpc>
                <a:spcPct val="107000"/>
              </a:lnSpc>
              <a:defRPr/>
            </a:pPr>
            <a:r>
              <a:rPr lang="sk-SK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2. Nasadenie systému CAT III</a:t>
            </a:r>
          </a:p>
          <a:p>
            <a:pPr marL="8001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endParaRPr kumimoji="0" lang="sk-SK" sz="21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lang="sk-SK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Žiadaný grant: cca. 10 mil. </a:t>
            </a:r>
            <a:endParaRPr lang="sk-SK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Obrázo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9770" y="4740298"/>
            <a:ext cx="3483478" cy="1959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562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Kateg_x00f3_ria xmlns="b2ea0f5d-1ae2-477f-aca4-61eb0c8175ef">Jednotná prezentácia</Kateg_x00f3_ria>
    <Poradie xmlns="b2ea0f5d-1ae2-477f-aca4-61eb0c8175ef">1</Poradie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B103A835DC56C849812F87A12BE77F14" ma:contentTypeVersion="3" ma:contentTypeDescription="Umožňuje vytvoriť nový dokument." ma:contentTypeScope="" ma:versionID="8af7bfc846f7904dd7effbf7ee1d9ad7">
  <xsd:schema xmlns:xsd="http://www.w3.org/2001/XMLSchema" xmlns:xs="http://www.w3.org/2001/XMLSchema" xmlns:p="http://schemas.microsoft.com/office/2006/metadata/properties" xmlns:ns2="b2ea0f5d-1ae2-477f-aca4-61eb0c8175ef" xmlns:ns3="33faa684-7c97-456e-af35-90595973ca15" targetNamespace="http://schemas.microsoft.com/office/2006/metadata/properties" ma:root="true" ma:fieldsID="83eddfdce764a4c705515612fcfbe3a1" ns2:_="" ns3:_="">
    <xsd:import namespace="b2ea0f5d-1ae2-477f-aca4-61eb0c8175ef"/>
    <xsd:import namespace="33faa684-7c97-456e-af35-90595973ca15"/>
    <xsd:element name="properties">
      <xsd:complexType>
        <xsd:sequence>
          <xsd:element name="documentManagement">
            <xsd:complexType>
              <xsd:all>
                <xsd:element ref="ns2:Kateg_x00f3_ria" minOccurs="0"/>
                <xsd:element ref="ns3:SharedWithUsers" minOccurs="0"/>
                <xsd:element ref="ns2:Poradi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ea0f5d-1ae2-477f-aca4-61eb0c8175ef" elementFormDefault="qualified">
    <xsd:import namespace="http://schemas.microsoft.com/office/2006/documentManagement/types"/>
    <xsd:import namespace="http://schemas.microsoft.com/office/infopath/2007/PartnerControls"/>
    <xsd:element name="Kateg_x00f3_ria" ma:index="8" nillable="true" ma:displayName="Kategória" ma:default="Šablóny" ma:format="Dropdown" ma:internalName="Kateg_x00f3_ria">
      <xsd:simpleType>
        <xsd:restriction base="dms:Choice">
          <xsd:enumeration value="Šablóny"/>
          <xsd:enumeration value="Jednotná prezentácia"/>
          <xsd:enumeration value="Logo ministertva"/>
        </xsd:restriction>
      </xsd:simpleType>
    </xsd:element>
    <xsd:element name="Poradie" ma:index="10" nillable="true" ma:displayName="Poradie" ma:internalName="Poradie">
      <xsd:simpleType>
        <xsd:restriction base="dms:Number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3faa684-7c97-456e-af35-90595973ca15" elementFormDefault="qualified">
    <xsd:import namespace="http://schemas.microsoft.com/office/2006/documentManagement/types"/>
    <xsd:import namespace="http://schemas.microsoft.com/office/infopath/2007/PartnerControls"/>
    <xsd:element name="SharedWithUsers" ma:index="9" nillable="true" ma:displayName="Zdieľa sa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DC4748A-14D5-40A2-A92B-762F3D8F0DE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2C4E7FC-5C85-434E-BB04-2562F8460173}">
  <ds:schemaRefs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  <ds:schemaRef ds:uri="http://purl.org/dc/terms/"/>
    <ds:schemaRef ds:uri="b2ea0f5d-1ae2-477f-aca4-61eb0c8175ef"/>
    <ds:schemaRef ds:uri="http://schemas.microsoft.com/office/2006/documentManagement/types"/>
    <ds:schemaRef ds:uri="33faa684-7c97-456e-af35-90595973ca15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5C0DAF33-7BF4-4C92-83F7-AB497A7E4AF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2ea0f5d-1ae2-477f-aca4-61eb0c8175ef"/>
    <ds:schemaRef ds:uri="33faa684-7c97-456e-af35-90595973ca1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281</TotalTime>
  <Words>1114</Words>
  <Application>Microsoft Office PowerPoint</Application>
  <PresentationFormat>Širokouhlá</PresentationFormat>
  <Paragraphs>146</Paragraphs>
  <Slides>10</Slides>
  <Notes>3</Notes>
  <HiddenSlides>0</HiddenSlides>
  <MMClips>0</MMClips>
  <ScaleCrop>false</ScaleCrop>
  <HeadingPairs>
    <vt:vector size="6" baseType="variant">
      <vt:variant>
        <vt:lpstr>Použité písma</vt:lpstr>
      </vt:variant>
      <vt:variant>
        <vt:i4>7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10</vt:i4>
      </vt:variant>
    </vt:vector>
  </HeadingPairs>
  <TitlesOfParts>
    <vt:vector size="18" baseType="lpstr">
      <vt:lpstr>Arial</vt:lpstr>
      <vt:lpstr>Calibri</vt:lpstr>
      <vt:lpstr>Calibri Light</vt:lpstr>
      <vt:lpstr>Courier New</vt:lpstr>
      <vt:lpstr>Helvetica</vt:lpstr>
      <vt:lpstr>Symbol</vt:lpstr>
      <vt:lpstr>Times New Roman</vt:lpstr>
      <vt:lpstr>Office Theme</vt:lpstr>
      <vt:lpstr>Implementácia Nástroja na prepájanie Európy (CEF) v rámci Slovenskej republiky</vt:lpstr>
      <vt:lpstr>Kohézna obálka CEF</vt:lpstr>
      <vt:lpstr>Kohézna obalka CEF</vt:lpstr>
      <vt:lpstr>Kohézna obálka CEF </vt:lpstr>
      <vt:lpstr>Kohézna obálka CEF</vt:lpstr>
      <vt:lpstr>Všeobecná obálka CEF</vt:lpstr>
      <vt:lpstr>Vojenská mobilita CEF</vt:lpstr>
      <vt:lpstr>Vojenská mobilita CEF</vt:lpstr>
      <vt:lpstr>Vojenská mobilita CEF</vt:lpstr>
      <vt:lpstr>Podpora MD SR pri výzvach - pravidlá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Headline</dc:title>
  <dc:creator>Samuel Králik</dc:creator>
  <cp:lastModifiedBy>Bžán, Pavol</cp:lastModifiedBy>
  <cp:revision>31</cp:revision>
  <dcterms:created xsi:type="dcterms:W3CDTF">2022-12-01T09:09:24Z</dcterms:created>
  <dcterms:modified xsi:type="dcterms:W3CDTF">2023-10-25T12:19:34Z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0x010100B103A835DC56C849812F87A12BE77F14</vt:lpwstr>
  </property>
</Properties>
</file>